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301" r:id="rId3"/>
    <p:sldId id="279" r:id="rId4"/>
    <p:sldId id="302" r:id="rId5"/>
    <p:sldId id="306" r:id="rId6"/>
    <p:sldId id="307" r:id="rId7"/>
    <p:sldId id="308" r:id="rId8"/>
    <p:sldId id="304" r:id="rId9"/>
    <p:sldId id="303" r:id="rId10"/>
    <p:sldId id="28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8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79" autoAdjust="0"/>
    <p:restoredTop sz="95441" autoAdjust="0"/>
  </p:normalViewPr>
  <p:slideViewPr>
    <p:cSldViewPr snapToGrid="0">
      <p:cViewPr varScale="1">
        <p:scale>
          <a:sx n="108" d="100"/>
          <a:sy n="108" d="100"/>
        </p:scale>
        <p:origin x="49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98B812-560B-F64F-AD58-CCB2E9BC4EBC}" type="datetimeFigureOut">
              <a:rPr lang="en-US" smtClean="0"/>
              <a:t>9/17/2025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35C2D6-6712-3E4D-A963-0768F5C42C62}" type="slidenum">
              <a:rPr lang="en-US" smtClean="0"/>
              <a:t>‹#›</a:t>
            </a:fld>
            <a:endParaRPr lang="en-US"/>
          </a:p>
        </p:txBody>
      </p:sp>
    </p:spTree>
    <p:extLst>
      <p:ext uri="{BB962C8B-B14F-4D97-AF65-F5344CB8AC3E}">
        <p14:creationId xmlns:p14="http://schemas.microsoft.com/office/powerpoint/2010/main" val="418537634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Government changes mean a change (for the better) in how we teach phonics and reading at school   - make sure there is consistency throughout</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a:t>Early reading is the stage where children are learning to become fluent readers</a:t>
            </a:r>
            <a:r>
              <a:rPr lang="en-US" baseline="0" dirty="0"/>
              <a:t> through the use of phonics</a:t>
            </a:r>
          </a:p>
          <a:p>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5</a:t>
            </a:fld>
            <a:endParaRPr lang="en-US"/>
          </a:p>
        </p:txBody>
      </p:sp>
    </p:spTree>
    <p:extLst>
      <p:ext uri="{BB962C8B-B14F-4D97-AF65-F5344CB8AC3E}">
        <p14:creationId xmlns:p14="http://schemas.microsoft.com/office/powerpoint/2010/main" val="2141261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35C2D6-6712-3E4D-A963-0768F5C42C62}" type="slidenum">
              <a:rPr lang="en-US" smtClean="0"/>
              <a:t>7</a:t>
            </a:fld>
            <a:endParaRPr lang="en-US"/>
          </a:p>
        </p:txBody>
      </p:sp>
    </p:spTree>
    <p:extLst>
      <p:ext uri="{BB962C8B-B14F-4D97-AF65-F5344CB8AC3E}">
        <p14:creationId xmlns:p14="http://schemas.microsoft.com/office/powerpoint/2010/main" val="1125145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1530748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1122424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546704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979467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232115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274595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2375631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465474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2892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378708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55721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chemeClr val="bg1"/>
            </a:gs>
            <a:gs pos="100000">
              <a:srgbClr val="000000"/>
            </a:gs>
            <a:gs pos="26000">
              <a:schemeClr val="bg1"/>
            </a:gs>
            <a:gs pos="99000">
              <a:srgbClr val="3E8EFF"/>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049037-F3CA-41B0-96E1-A34C8C7CEBEB}" type="datetimeFigureOut">
              <a:rPr lang="en-GB" smtClean="0"/>
              <a:pPr/>
              <a:t>17/09/2025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728458-86A6-4470-86CF-4279C687F4DA}" type="slidenum">
              <a:rPr lang="en-GB" smtClean="0"/>
              <a:pPr/>
              <a:t>‹#›</a:t>
            </a:fld>
            <a:endParaRPr lang="en-GB"/>
          </a:p>
        </p:txBody>
      </p:sp>
    </p:spTree>
    <p:extLst>
      <p:ext uri="{BB962C8B-B14F-4D97-AF65-F5344CB8AC3E}">
        <p14:creationId xmlns:p14="http://schemas.microsoft.com/office/powerpoint/2010/main" val="333281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9915" y="2332878"/>
            <a:ext cx="10103072" cy="2401454"/>
          </a:xfrm>
        </p:spPr>
        <p:txBody>
          <a:bodyPr>
            <a:normAutofit fontScale="90000"/>
          </a:bodyPr>
          <a:lstStyle/>
          <a:p>
            <a:r>
              <a:rPr lang="en-GB" b="1" dirty="0">
                <a:latin typeface="Futura Next Book" panose="020B0502020204020303" pitchFamily="34" charset="0"/>
                <a:cs typeface="Arial"/>
              </a:rPr>
              <a:t>Year 2</a:t>
            </a:r>
            <a:br>
              <a:rPr lang="en-GB" b="1" dirty="0">
                <a:latin typeface="CCW Cursive Writing 7" panose="03050602040000000000" pitchFamily="66" charset="0"/>
              </a:rPr>
            </a:br>
            <a:br>
              <a:rPr lang="en-GB" dirty="0">
                <a:latin typeface="Futura Next Book" panose="020B0502020204020303" pitchFamily="34" charset="0"/>
              </a:rPr>
            </a:br>
            <a:r>
              <a:rPr lang="en-GB" b="1" dirty="0">
                <a:latin typeface="Futura Next Book" panose="020B0502020204020303" pitchFamily="34" charset="0"/>
                <a:cs typeface="Arial"/>
              </a:rPr>
              <a:t>Parents Information Session </a:t>
            </a:r>
            <a:br>
              <a:rPr lang="en-GB" b="1" dirty="0">
                <a:latin typeface="Futura Next Book" panose="020B0502020204020303" pitchFamily="34" charset="0"/>
                <a:cs typeface="Arial"/>
              </a:rPr>
            </a:br>
            <a:r>
              <a:rPr lang="en-GB" b="1" dirty="0">
                <a:latin typeface="Futura Next Book" panose="020B0502020204020303" pitchFamily="34" charset="0"/>
                <a:cs typeface="Arial"/>
              </a:rPr>
              <a:t>September 2025</a:t>
            </a:r>
            <a:br>
              <a:rPr lang="en-GB" b="1" dirty="0">
                <a:latin typeface="Futura Next Book" panose="020B0502020204020303" pitchFamily="34" charset="0"/>
                <a:cs typeface="Arial"/>
              </a:rPr>
            </a:br>
            <a:endParaRPr lang="en-GB" b="1" dirty="0">
              <a:latin typeface="Futura Next Book" panose="020B0502020204020303" pitchFamily="34" charset="0"/>
              <a:cs typeface="Arial"/>
            </a:endParaRP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4667174" y="4034295"/>
            <a:ext cx="2708553" cy="2416609"/>
          </a:xfrm>
          <a:prstGeom prst="rect">
            <a:avLst/>
          </a:prstGeom>
        </p:spPr>
      </p:pic>
    </p:spTree>
    <p:extLst>
      <p:ext uri="{BB962C8B-B14F-4D97-AF65-F5344CB8AC3E}">
        <p14:creationId xmlns:p14="http://schemas.microsoft.com/office/powerpoint/2010/main" val="3905490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14400" y="204439"/>
            <a:ext cx="10515600" cy="226038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u="sng" dirty="0">
                <a:solidFill>
                  <a:srgbClr val="002060"/>
                </a:solidFill>
                <a:latin typeface="Futura Next Book" panose="020B0502020204020303" pitchFamily="34" charset="0"/>
                <a:cs typeface="Arial" panose="020B0604020202020204" pitchFamily="34" charset="0"/>
              </a:rPr>
              <a:t>Reminder of the Year 2 Team</a:t>
            </a:r>
            <a:br>
              <a:rPr lang="en-GB" sz="3600" b="1" u="sng" dirty="0">
                <a:solidFill>
                  <a:srgbClr val="002060"/>
                </a:solidFill>
                <a:latin typeface="Comic Sans MS" panose="030F0702030302020204" pitchFamily="66" charset="0"/>
              </a:rPr>
            </a:br>
            <a:endParaRPr lang="en-GB" sz="3600" b="1" dirty="0">
              <a:solidFill>
                <a:srgbClr val="002060"/>
              </a:solidFill>
              <a:latin typeface="Comic Sans MS" panose="030F0702030302020204" pitchFamily="66" charset="0"/>
            </a:endParaRPr>
          </a:p>
        </p:txBody>
      </p:sp>
      <p:sp>
        <p:nvSpPr>
          <p:cNvPr id="5" name="Content Placeholder 3"/>
          <p:cNvSpPr txBox="1">
            <a:spLocks/>
          </p:cNvSpPr>
          <p:nvPr/>
        </p:nvSpPr>
        <p:spPr>
          <a:xfrm>
            <a:off x="838198" y="1349406"/>
            <a:ext cx="10336079" cy="5187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rgbClr val="002060"/>
                </a:solidFill>
                <a:latin typeface="Arial" panose="020B0604020202020204" pitchFamily="34" charset="0"/>
                <a:cs typeface="Arial" panose="020B0604020202020204" pitchFamily="34" charset="0"/>
              </a:rPr>
              <a:t>Year Group Leader – Miss Fraser</a:t>
            </a:r>
          </a:p>
          <a:p>
            <a:endParaRPr lang="en-GB" dirty="0"/>
          </a:p>
          <a:p>
            <a:r>
              <a:rPr lang="en-GB" dirty="0">
                <a:solidFill>
                  <a:srgbClr val="002060"/>
                </a:solidFill>
                <a:latin typeface="Arial" panose="020B0604020202020204" pitchFamily="34" charset="0"/>
                <a:cs typeface="Arial" panose="020B0604020202020204" pitchFamily="34" charset="0"/>
              </a:rPr>
              <a:t>2OR – Miss O’Sullivan, Mrs Roy and Mrs Bennison</a:t>
            </a:r>
          </a:p>
          <a:p>
            <a:endParaRPr lang="en-GB" dirty="0">
              <a:solidFill>
                <a:srgbClr val="002060"/>
              </a:solidFill>
              <a:latin typeface="Arial" panose="020B0604020202020204" pitchFamily="34" charset="0"/>
              <a:cs typeface="Arial" panose="020B0604020202020204" pitchFamily="34" charset="0"/>
            </a:endParaRPr>
          </a:p>
          <a:p>
            <a:endParaRPr lang="en-GB"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2KB – Miss Barr and Miss Geary</a:t>
            </a:r>
          </a:p>
          <a:p>
            <a:endParaRPr lang="en-GB" dirty="0">
              <a:solidFill>
                <a:srgbClr val="002060"/>
              </a:solidFill>
              <a:latin typeface="Arial" panose="020B0604020202020204" pitchFamily="34" charset="0"/>
              <a:cs typeface="Arial" panose="020B0604020202020204" pitchFamily="34" charset="0"/>
            </a:endParaRPr>
          </a:p>
          <a:p>
            <a:endParaRPr lang="en-GB"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2HT – Miss Templar and Mrs Palmer</a:t>
            </a:r>
          </a:p>
        </p:txBody>
      </p:sp>
    </p:spTree>
    <p:extLst>
      <p:ext uri="{BB962C8B-B14F-4D97-AF65-F5344CB8AC3E}">
        <p14:creationId xmlns:p14="http://schemas.microsoft.com/office/powerpoint/2010/main" val="904173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Futura Next Book" panose="020B0502020204020303" pitchFamily="34" charset="0"/>
                <a:cs typeface="Arial"/>
              </a:rPr>
              <a:t>Autumn Term</a:t>
            </a:r>
          </a:p>
        </p:txBody>
      </p:sp>
      <p:sp>
        <p:nvSpPr>
          <p:cNvPr id="4" name="TextBox 3"/>
          <p:cNvSpPr txBox="1"/>
          <p:nvPr/>
        </p:nvSpPr>
        <p:spPr>
          <a:xfrm>
            <a:off x="664684" y="6212581"/>
            <a:ext cx="10862631" cy="400110"/>
          </a:xfrm>
          <a:prstGeom prst="rect">
            <a:avLst/>
          </a:prstGeom>
          <a:noFill/>
        </p:spPr>
        <p:txBody>
          <a:bodyPr wrap="square" rtlCol="0">
            <a:spAutoFit/>
          </a:bodyPr>
          <a:lstStyle/>
          <a:p>
            <a:pPr algn="ctr"/>
            <a:r>
              <a:rPr lang="en-GB" sz="2000" dirty="0">
                <a:latin typeface="Futura Next Book" panose="020B0502020204020303" pitchFamily="34" charset="0"/>
              </a:rPr>
              <a:t>This will be available on the school website and will be updated every term</a:t>
            </a:r>
          </a:p>
        </p:txBody>
      </p:sp>
      <p:pic>
        <p:nvPicPr>
          <p:cNvPr id="5" name="Picture 4"/>
          <p:cNvPicPr>
            <a:picLocks noChangeAspect="1"/>
          </p:cNvPicPr>
          <p:nvPr/>
        </p:nvPicPr>
        <p:blipFill>
          <a:blip r:embed="rId2"/>
          <a:stretch>
            <a:fillRect/>
          </a:stretch>
        </p:blipFill>
        <p:spPr>
          <a:xfrm>
            <a:off x="2086398" y="1322314"/>
            <a:ext cx="8019201" cy="475302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24546" y="914400"/>
            <a:ext cx="7769702" cy="646331"/>
          </a:xfrm>
          <a:prstGeom prst="rect">
            <a:avLst/>
          </a:prstGeom>
          <a:noFill/>
        </p:spPr>
        <p:txBody>
          <a:bodyPr wrap="square" rtlCol="0">
            <a:spAutoFit/>
          </a:bodyPr>
          <a:lstStyle/>
          <a:p>
            <a:pPr algn="ctr"/>
            <a:r>
              <a:rPr lang="en-GB" sz="3600" b="1" dirty="0">
                <a:latin typeface="Futura Next Book" panose="020B0502020204020303" pitchFamily="34" charset="0"/>
              </a:rPr>
              <a:t>Home Learning Schedule</a:t>
            </a:r>
          </a:p>
        </p:txBody>
      </p:sp>
      <p:sp>
        <p:nvSpPr>
          <p:cNvPr id="6" name="TextBox 5"/>
          <p:cNvSpPr txBox="1"/>
          <p:nvPr/>
        </p:nvSpPr>
        <p:spPr>
          <a:xfrm>
            <a:off x="1900219" y="5207431"/>
            <a:ext cx="8018356" cy="1077218"/>
          </a:xfrm>
          <a:prstGeom prst="rect">
            <a:avLst/>
          </a:prstGeom>
          <a:noFill/>
        </p:spPr>
        <p:txBody>
          <a:bodyPr wrap="square" rtlCol="0">
            <a:spAutoFit/>
          </a:bodyPr>
          <a:lstStyle/>
          <a:p>
            <a:pPr algn="ctr"/>
            <a:r>
              <a:rPr lang="en-GB" sz="3200" dirty="0">
                <a:latin typeface="Futura Next Book" panose="020B0502020204020303" pitchFamily="34" charset="0"/>
              </a:rPr>
              <a:t>TT </a:t>
            </a:r>
            <a:r>
              <a:rPr lang="en-GB" sz="3200" dirty="0" err="1">
                <a:latin typeface="Futura Next Book" panose="020B0502020204020303" pitchFamily="34" charset="0"/>
              </a:rPr>
              <a:t>Rockstars</a:t>
            </a:r>
            <a:r>
              <a:rPr lang="en-GB" sz="3200" dirty="0">
                <a:latin typeface="Futura Next Book" panose="020B0502020204020303" pitchFamily="34" charset="0"/>
              </a:rPr>
              <a:t> should be used weekly to consolidate Mental Arithmetic skills </a:t>
            </a:r>
          </a:p>
        </p:txBody>
      </p:sp>
      <p:graphicFrame>
        <p:nvGraphicFramePr>
          <p:cNvPr id="2" name="Table 1"/>
          <p:cNvGraphicFramePr>
            <a:graphicFrameLocks noGrp="1"/>
          </p:cNvGraphicFramePr>
          <p:nvPr>
            <p:extLst>
              <p:ext uri="{D42A27DB-BD31-4B8C-83A1-F6EECF244321}">
                <p14:modId xmlns:p14="http://schemas.microsoft.com/office/powerpoint/2010/main" val="3062576611"/>
              </p:ext>
            </p:extLst>
          </p:nvPr>
        </p:nvGraphicFramePr>
        <p:xfrm>
          <a:off x="2285064" y="1750730"/>
          <a:ext cx="7248665" cy="3243461"/>
        </p:xfrm>
        <a:graphic>
          <a:graphicData uri="http://schemas.openxmlformats.org/drawingml/2006/table">
            <a:tbl>
              <a:tblPr firstRow="1" firstCol="1" bandRow="1">
                <a:tableStyleId>{5C22544A-7EE6-4342-B048-85BDC9FD1C3A}</a:tableStyleId>
              </a:tblPr>
              <a:tblGrid>
                <a:gridCol w="2066040">
                  <a:extLst>
                    <a:ext uri="{9D8B030D-6E8A-4147-A177-3AD203B41FA5}">
                      <a16:colId xmlns:a16="http://schemas.microsoft.com/office/drawing/2014/main" val="1270877691"/>
                    </a:ext>
                  </a:extLst>
                </a:gridCol>
                <a:gridCol w="2766079">
                  <a:extLst>
                    <a:ext uri="{9D8B030D-6E8A-4147-A177-3AD203B41FA5}">
                      <a16:colId xmlns:a16="http://schemas.microsoft.com/office/drawing/2014/main" val="1472098418"/>
                    </a:ext>
                  </a:extLst>
                </a:gridCol>
                <a:gridCol w="2416546">
                  <a:extLst>
                    <a:ext uri="{9D8B030D-6E8A-4147-A177-3AD203B41FA5}">
                      <a16:colId xmlns:a16="http://schemas.microsoft.com/office/drawing/2014/main" val="4163286197"/>
                    </a:ext>
                  </a:extLst>
                </a:gridCol>
              </a:tblGrid>
              <a:tr h="324414">
                <a:tc>
                  <a:txBody>
                    <a:bodyPr/>
                    <a:lstStyle/>
                    <a:p>
                      <a:pPr>
                        <a:lnSpc>
                          <a:spcPct val="115000"/>
                        </a:lnSpc>
                        <a:spcAft>
                          <a:spcPts val="0"/>
                        </a:spcAft>
                      </a:pPr>
                      <a:r>
                        <a:rPr lang="en-GB" sz="1800" dirty="0">
                          <a:effectLst/>
                          <a:latin typeface="Futura Next Book" panose="020B0502020204020303" pitchFamily="34" charset="0"/>
                        </a:rPr>
                        <a:t> </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latin typeface="Futura Next Book" panose="020B0502020204020303" pitchFamily="34" charset="0"/>
                        </a:rPr>
                        <a:t>Handed out</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a:effectLst/>
                          <a:latin typeface="Futura Next Book" panose="020B0502020204020303" pitchFamily="34" charset="0"/>
                        </a:rPr>
                        <a:t>Due in</a:t>
                      </a:r>
                      <a:endParaRPr lang="en-GB" sz="240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7304898"/>
                  </a:ext>
                </a:extLst>
              </a:tr>
              <a:tr h="324414">
                <a:tc>
                  <a:txBody>
                    <a:bodyPr/>
                    <a:lstStyle/>
                    <a:p>
                      <a:pPr algn="ctr">
                        <a:lnSpc>
                          <a:spcPct val="115000"/>
                        </a:lnSpc>
                        <a:spcAft>
                          <a:spcPts val="0"/>
                        </a:spcAft>
                      </a:pPr>
                      <a:r>
                        <a:rPr lang="en-GB" sz="1800" dirty="0">
                          <a:effectLst/>
                          <a:latin typeface="Futura Next Book" panose="020B0502020204020303" pitchFamily="34" charset="0"/>
                        </a:rPr>
                        <a:t>English </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latin typeface="Futura Next Book" panose="020B0502020204020303" pitchFamily="34" charset="0"/>
                        </a:rPr>
                        <a:t>Friday</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a:effectLst/>
                          <a:latin typeface="Futura Next Book" panose="020B0502020204020303" pitchFamily="34" charset="0"/>
                        </a:rPr>
                        <a:t>Wednesday</a:t>
                      </a:r>
                      <a:endParaRPr lang="en-GB" sz="240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441599039"/>
                  </a:ext>
                </a:extLst>
              </a:tr>
              <a:tr h="324414">
                <a:tc>
                  <a:txBody>
                    <a:bodyPr/>
                    <a:lstStyle/>
                    <a:p>
                      <a:pPr algn="ctr">
                        <a:lnSpc>
                          <a:spcPct val="115000"/>
                        </a:lnSpc>
                        <a:spcAft>
                          <a:spcPts val="0"/>
                        </a:spcAft>
                      </a:pPr>
                      <a:r>
                        <a:rPr lang="en-GB" sz="1800" dirty="0">
                          <a:effectLst/>
                          <a:latin typeface="Futura Next Book" panose="020B0502020204020303" pitchFamily="34" charset="0"/>
                        </a:rPr>
                        <a:t>Maths</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latin typeface="Futura Next Book" panose="020B0502020204020303" pitchFamily="34" charset="0"/>
                        </a:rPr>
                        <a:t>Friday</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a:effectLst/>
                          <a:latin typeface="Futura Next Book" panose="020B0502020204020303" pitchFamily="34" charset="0"/>
                        </a:rPr>
                        <a:t>Wednesday</a:t>
                      </a:r>
                      <a:endParaRPr lang="en-GB" sz="240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47792857"/>
                  </a:ext>
                </a:extLst>
              </a:tr>
              <a:tr h="324414">
                <a:tc>
                  <a:txBody>
                    <a:bodyPr/>
                    <a:lstStyle/>
                    <a:p>
                      <a:pPr algn="ctr">
                        <a:lnSpc>
                          <a:spcPct val="115000"/>
                        </a:lnSpc>
                        <a:spcAft>
                          <a:spcPts val="0"/>
                        </a:spcAft>
                      </a:pPr>
                      <a:r>
                        <a:rPr lang="en-GB" sz="1800">
                          <a:effectLst/>
                          <a:latin typeface="Futura Next Book" panose="020B0502020204020303" pitchFamily="34" charset="0"/>
                        </a:rPr>
                        <a:t>Reading</a:t>
                      </a:r>
                      <a:endParaRPr lang="en-GB" sz="240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gridSpan="2">
                  <a:txBody>
                    <a:bodyPr/>
                    <a:lstStyle/>
                    <a:p>
                      <a:pPr algn="ctr">
                        <a:lnSpc>
                          <a:spcPct val="115000"/>
                        </a:lnSpc>
                        <a:spcAft>
                          <a:spcPts val="0"/>
                        </a:spcAft>
                      </a:pPr>
                      <a:r>
                        <a:rPr lang="en-GB" sz="1800" dirty="0">
                          <a:effectLst/>
                          <a:latin typeface="Futura Next Book" panose="020B0502020204020303" pitchFamily="34" charset="0"/>
                        </a:rPr>
                        <a:t>Minimum three times per week. Please sign Yellow Reading </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3943323235"/>
                  </a:ext>
                </a:extLst>
              </a:tr>
              <a:tr h="324414">
                <a:tc>
                  <a:txBody>
                    <a:bodyPr/>
                    <a:lstStyle/>
                    <a:p>
                      <a:pPr algn="ctr">
                        <a:lnSpc>
                          <a:spcPct val="115000"/>
                        </a:lnSpc>
                        <a:spcAft>
                          <a:spcPts val="0"/>
                        </a:spcAft>
                      </a:pPr>
                      <a:r>
                        <a:rPr lang="en-GB" sz="1800">
                          <a:effectLst/>
                          <a:latin typeface="Futura Next Book" panose="020B0502020204020303" pitchFamily="34" charset="0"/>
                        </a:rPr>
                        <a:t>Topic </a:t>
                      </a:r>
                      <a:endParaRPr lang="en-GB" sz="240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gridSpan="2">
                  <a:txBody>
                    <a:bodyPr/>
                    <a:lstStyle/>
                    <a:p>
                      <a:pPr algn="ctr">
                        <a:lnSpc>
                          <a:spcPct val="115000"/>
                        </a:lnSpc>
                        <a:spcAft>
                          <a:spcPts val="0"/>
                        </a:spcAft>
                      </a:pPr>
                      <a:r>
                        <a:rPr lang="en-GB" sz="1800" dirty="0">
                          <a:effectLst/>
                          <a:latin typeface="Futura Next Book" panose="020B0502020204020303" pitchFamily="34" charset="0"/>
                        </a:rPr>
                        <a:t>During a half term holiday</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3305462269"/>
                  </a:ext>
                </a:extLst>
              </a:tr>
              <a:tr h="669055">
                <a:tc>
                  <a:txBody>
                    <a:bodyPr/>
                    <a:lstStyle/>
                    <a:p>
                      <a:pPr algn="ctr">
                        <a:lnSpc>
                          <a:spcPct val="115000"/>
                        </a:lnSpc>
                        <a:spcAft>
                          <a:spcPts val="0"/>
                        </a:spcAft>
                      </a:pPr>
                      <a:r>
                        <a:rPr lang="en-GB" sz="1800">
                          <a:effectLst/>
                          <a:latin typeface="Futura Next Book" panose="020B0502020204020303" pitchFamily="34" charset="0"/>
                        </a:rPr>
                        <a:t>Spellings </a:t>
                      </a:r>
                      <a:endParaRPr lang="en-GB" sz="240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a:effectLst/>
                          <a:latin typeface="Futura Next Book" panose="020B0502020204020303" pitchFamily="34" charset="0"/>
                        </a:rPr>
                        <a:t>Weekly </a:t>
                      </a:r>
                      <a:endParaRPr lang="en-GB" sz="240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latin typeface="Futura Next Book" panose="020B0502020204020303" pitchFamily="34" charset="0"/>
                        </a:rPr>
                        <a:t>Tested in class every Friday am. </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39729536"/>
                  </a:ext>
                </a:extLst>
              </a:tr>
              <a:tr h="669055">
                <a:tc>
                  <a:txBody>
                    <a:bodyPr/>
                    <a:lstStyle/>
                    <a:p>
                      <a:pPr algn="ctr">
                        <a:lnSpc>
                          <a:spcPct val="115000"/>
                        </a:lnSpc>
                        <a:spcAft>
                          <a:spcPts val="0"/>
                        </a:spcAft>
                      </a:pPr>
                      <a:r>
                        <a:rPr lang="en-GB" sz="1800">
                          <a:effectLst/>
                          <a:latin typeface="Futura Next Book" panose="020B0502020204020303" pitchFamily="34" charset="0"/>
                        </a:rPr>
                        <a:t>Times Tables </a:t>
                      </a:r>
                      <a:endParaRPr lang="en-GB" sz="240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a:effectLst/>
                          <a:latin typeface="Futura Next Book" panose="020B0502020204020303" pitchFamily="34" charset="0"/>
                        </a:rPr>
                        <a:t>Weekly</a:t>
                      </a:r>
                      <a:endParaRPr lang="en-GB" sz="240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800" dirty="0">
                          <a:effectLst/>
                          <a:latin typeface="Futura Next Book" panose="020B0502020204020303" pitchFamily="34" charset="0"/>
                        </a:rPr>
                        <a:t>Tested in class every Friday am.</a:t>
                      </a:r>
                      <a:endParaRPr lang="en-GB" sz="2400" dirty="0">
                        <a:effectLst/>
                        <a:latin typeface="Futura Next Book" panose="020B0502020204020303"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53750278"/>
                  </a:ext>
                </a:extLst>
              </a:tr>
            </a:tbl>
          </a:graphicData>
        </a:graphic>
      </p:graphicFrame>
    </p:spTree>
    <p:extLst>
      <p:ext uri="{BB962C8B-B14F-4D97-AF65-F5344CB8AC3E}">
        <p14:creationId xmlns:p14="http://schemas.microsoft.com/office/powerpoint/2010/main" val="1458690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8612" y="973845"/>
            <a:ext cx="7765056" cy="707886"/>
          </a:xfrm>
          <a:prstGeom prst="rect">
            <a:avLst/>
          </a:prstGeom>
          <a:noFill/>
        </p:spPr>
        <p:txBody>
          <a:bodyPr wrap="square" rtlCol="0">
            <a:spAutoFit/>
          </a:bodyPr>
          <a:lstStyle/>
          <a:p>
            <a:r>
              <a:rPr lang="en-US" sz="2000" dirty="0">
                <a:latin typeface="Futura Next Book" panose="020B0502020204020303" pitchFamily="34" charset="0"/>
              </a:rPr>
              <a:t>The journey to independent reading and writing begins with Phonics</a:t>
            </a:r>
          </a:p>
        </p:txBody>
      </p:sp>
      <p:pic>
        <p:nvPicPr>
          <p:cNvPr id="8" name="Picture 7" descr="Screen Shot 2021-09-24 at 14.45.3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1199" y="1487831"/>
            <a:ext cx="2438400" cy="2616200"/>
          </a:xfrm>
          <a:prstGeom prst="rect">
            <a:avLst/>
          </a:prstGeom>
        </p:spPr>
      </p:pic>
      <p:sp>
        <p:nvSpPr>
          <p:cNvPr id="9" name="TextBox 8"/>
          <p:cNvSpPr txBox="1"/>
          <p:nvPr/>
        </p:nvSpPr>
        <p:spPr>
          <a:xfrm>
            <a:off x="4164241" y="3919365"/>
            <a:ext cx="3809697" cy="369332"/>
          </a:xfrm>
          <a:prstGeom prst="rect">
            <a:avLst/>
          </a:prstGeom>
          <a:noFill/>
        </p:spPr>
        <p:txBody>
          <a:bodyPr wrap="none" rtlCol="0">
            <a:spAutoFit/>
          </a:bodyPr>
          <a:lstStyle/>
          <a:p>
            <a:r>
              <a:rPr lang="en-US" dirty="0" err="1">
                <a:latin typeface="Futura Next Book" panose="020B0502020204020303" pitchFamily="34" charset="0"/>
              </a:rPr>
              <a:t>littlewandlelettersandsounds.org.uk</a:t>
            </a:r>
            <a:endParaRPr lang="en-US" dirty="0">
              <a:latin typeface="Futura Next Book" panose="020B0502020204020303" pitchFamily="34" charset="0"/>
            </a:endParaRPr>
          </a:p>
        </p:txBody>
      </p:sp>
      <p:sp>
        <p:nvSpPr>
          <p:cNvPr id="10" name="TextBox 9"/>
          <p:cNvSpPr txBox="1"/>
          <p:nvPr/>
        </p:nvSpPr>
        <p:spPr>
          <a:xfrm>
            <a:off x="1960783" y="106989"/>
            <a:ext cx="7518597" cy="738664"/>
          </a:xfrm>
          <a:prstGeom prst="rect">
            <a:avLst/>
          </a:prstGeom>
          <a:noFill/>
        </p:spPr>
        <p:txBody>
          <a:bodyPr wrap="none" rtlCol="0">
            <a:spAutoFit/>
          </a:bodyPr>
          <a:lstStyle/>
          <a:p>
            <a:pPr algn="ctr"/>
            <a:r>
              <a:rPr lang="en-US" sz="2400" b="1" dirty="0">
                <a:latin typeface="Futura Next Book" panose="020B0502020204020303" pitchFamily="34" charset="0"/>
                <a:cs typeface="Comic Sans MS"/>
              </a:rPr>
              <a:t>New DFE Guidance for Early Reading and Phonics</a:t>
            </a:r>
          </a:p>
          <a:p>
            <a:pPr algn="ctr"/>
            <a:endParaRPr lang="en-US" dirty="0">
              <a:solidFill>
                <a:srgbClr val="0000FF"/>
              </a:solidFill>
            </a:endParaRPr>
          </a:p>
        </p:txBody>
      </p:sp>
      <p:sp>
        <p:nvSpPr>
          <p:cNvPr id="3" name="TextBox 2"/>
          <p:cNvSpPr txBox="1"/>
          <p:nvPr/>
        </p:nvSpPr>
        <p:spPr>
          <a:xfrm>
            <a:off x="419457" y="4652696"/>
            <a:ext cx="7758855" cy="2031325"/>
          </a:xfrm>
          <a:prstGeom prst="rect">
            <a:avLst/>
          </a:prstGeom>
          <a:noFill/>
        </p:spPr>
        <p:txBody>
          <a:bodyPr wrap="none" rtlCol="0">
            <a:spAutoFit/>
          </a:bodyPr>
          <a:lstStyle/>
          <a:p>
            <a:r>
              <a:rPr lang="en-US" dirty="0">
                <a:latin typeface="Futura Next Book" panose="020B0502020204020303" pitchFamily="34" charset="0"/>
              </a:rPr>
              <a:t>Why Little </a:t>
            </a:r>
            <a:r>
              <a:rPr lang="en-US" dirty="0" err="1">
                <a:latin typeface="Futura Next Book" panose="020B0502020204020303" pitchFamily="34" charset="0"/>
              </a:rPr>
              <a:t>Wandle</a:t>
            </a:r>
            <a:r>
              <a:rPr lang="en-US" dirty="0">
                <a:latin typeface="Futura Next Book" panose="020B0502020204020303" pitchFamily="34" charset="0"/>
              </a:rPr>
              <a:t>?  </a:t>
            </a:r>
          </a:p>
          <a:p>
            <a:r>
              <a:rPr lang="en-US" dirty="0">
                <a:latin typeface="Futura Next Book" panose="020B0502020204020303" pitchFamily="34" charset="0"/>
              </a:rPr>
              <a:t>Excellent training for all staff to ensure consistency,</a:t>
            </a:r>
          </a:p>
          <a:p>
            <a:r>
              <a:rPr lang="en-US" dirty="0">
                <a:latin typeface="Futura Next Book" panose="020B0502020204020303" pitchFamily="34" charset="0"/>
              </a:rPr>
              <a:t>Every aspect of phonics and reading included in a detailed, thorough and</a:t>
            </a:r>
          </a:p>
          <a:p>
            <a:r>
              <a:rPr lang="en-US" dirty="0">
                <a:latin typeface="Futura Next Book" panose="020B0502020204020303" pitchFamily="34" charset="0"/>
              </a:rPr>
              <a:t> systematic approach,</a:t>
            </a:r>
          </a:p>
          <a:p>
            <a:r>
              <a:rPr lang="en-US" dirty="0">
                <a:latin typeface="Futura Next Book" panose="020B0502020204020303" pitchFamily="34" charset="0"/>
              </a:rPr>
              <a:t>Engaging resources without distracting from the learning,</a:t>
            </a:r>
          </a:p>
          <a:p>
            <a:r>
              <a:rPr lang="en-US" dirty="0">
                <a:latin typeface="Futura Next Book" panose="020B0502020204020303" pitchFamily="34" charset="0"/>
              </a:rPr>
              <a:t>Comprehensive system for identifying and supporting children requiring</a:t>
            </a:r>
          </a:p>
          <a:p>
            <a:r>
              <a:rPr lang="en-US" dirty="0">
                <a:latin typeface="Futura Next Book" panose="020B0502020204020303" pitchFamily="34" charset="0"/>
              </a:rPr>
              <a:t>extra help and useful support for parents.  </a:t>
            </a:r>
          </a:p>
        </p:txBody>
      </p:sp>
    </p:spTree>
    <p:extLst>
      <p:ext uri="{BB962C8B-B14F-4D97-AF65-F5344CB8AC3E}">
        <p14:creationId xmlns:p14="http://schemas.microsoft.com/office/powerpoint/2010/main" val="129592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Futura Next Book" panose="020B0502020204020303" pitchFamily="34" charset="0"/>
              </a:rPr>
              <a:t>What will Phonics and Reading look like in Year 2?</a:t>
            </a:r>
          </a:p>
        </p:txBody>
      </p:sp>
      <p:sp>
        <p:nvSpPr>
          <p:cNvPr id="3" name="Content Placeholder 2"/>
          <p:cNvSpPr>
            <a:spLocks noGrp="1"/>
          </p:cNvSpPr>
          <p:nvPr>
            <p:ph idx="1"/>
          </p:nvPr>
        </p:nvSpPr>
        <p:spPr>
          <a:xfrm>
            <a:off x="402955" y="1825625"/>
            <a:ext cx="11422251" cy="4730158"/>
          </a:xfrm>
        </p:spPr>
        <p:txBody>
          <a:bodyPr>
            <a:normAutofit fontScale="70000" lnSpcReduction="20000"/>
          </a:bodyPr>
          <a:lstStyle/>
          <a:p>
            <a:pPr algn="just"/>
            <a:r>
              <a:rPr lang="en-GB" dirty="0"/>
              <a:t>All children will continue with Phase 5 Review lessons for the next five weeks in order to consolidate knowledge and provide a seamless transition. Children began their Phonics lessons on Monday this week.</a:t>
            </a:r>
          </a:p>
          <a:p>
            <a:pPr algn="just"/>
            <a:endParaRPr lang="en-GB" dirty="0"/>
          </a:p>
          <a:p>
            <a:pPr algn="just"/>
            <a:r>
              <a:rPr lang="en-GB" dirty="0"/>
              <a:t>After this time your child will begin to partake in the ‘Bridge to Spelling’ lessons as we move into Year 2 spelling patterns (Phase 6), in line with the Little </a:t>
            </a:r>
            <a:r>
              <a:rPr lang="en-GB" dirty="0" err="1"/>
              <a:t>Wandle</a:t>
            </a:r>
            <a:r>
              <a:rPr lang="en-GB" dirty="0"/>
              <a:t> scheme. If your child is working below Phase 5 Phonics then they will be taken out in much smaller intervention groups, to target the Phonics Phases that they are currently working at during the Phonics slot everyday. </a:t>
            </a:r>
          </a:p>
          <a:p>
            <a:pPr algn="just"/>
            <a:endParaRPr lang="en-GB" dirty="0"/>
          </a:p>
          <a:p>
            <a:pPr algn="just"/>
            <a:r>
              <a:rPr lang="en-GB" dirty="0"/>
              <a:t>Your child will have x5 Phonic/Spelling lessons per week, whereby they will learn their Phase 6 spelling patterns. These lessons are similar to the layout of the phonics lessons that they have had in Year One, it is just a different phase that requires a little more writing input from the children.</a:t>
            </a:r>
          </a:p>
          <a:p>
            <a:pPr algn="just"/>
            <a:endParaRPr lang="en-GB" dirty="0"/>
          </a:p>
          <a:p>
            <a:pPr algn="just"/>
            <a:r>
              <a:rPr lang="en-GB" dirty="0"/>
              <a:t>Your children will partake in a condensed version of ‘Reading Squad’ for the next four weeks, as part of transition. After this there will be </a:t>
            </a:r>
            <a:r>
              <a:rPr lang="en-GB" b="1" u="sng" dirty="0"/>
              <a:t>no</a:t>
            </a:r>
            <a:r>
              <a:rPr lang="en-GB" dirty="0"/>
              <a:t> reading squad in Year 2. These sessions will be replaced by x3 Guided Reading sessions, a common practice in Year 2. These sessions will include shared and independent comprehension tasks. In addition to this, your child will be heard by an adult on a 1:1 basis x1 per week. </a:t>
            </a:r>
          </a:p>
        </p:txBody>
      </p:sp>
    </p:spTree>
    <p:extLst>
      <p:ext uri="{BB962C8B-B14F-4D97-AF65-F5344CB8AC3E}">
        <p14:creationId xmlns:p14="http://schemas.microsoft.com/office/powerpoint/2010/main" val="468921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Futura Next Book" panose="020B0502020204020303" pitchFamily="34" charset="0"/>
              </a:rPr>
              <a:t>What books will my child be reading?</a:t>
            </a:r>
          </a:p>
        </p:txBody>
      </p:sp>
      <p:sp>
        <p:nvSpPr>
          <p:cNvPr id="3" name="Content Placeholder 2"/>
          <p:cNvSpPr>
            <a:spLocks noGrp="1"/>
          </p:cNvSpPr>
          <p:nvPr>
            <p:ph idx="1"/>
          </p:nvPr>
        </p:nvSpPr>
        <p:spPr>
          <a:xfrm>
            <a:off x="449451" y="1402672"/>
            <a:ext cx="11422251" cy="5168609"/>
          </a:xfrm>
        </p:spPr>
        <p:txBody>
          <a:bodyPr>
            <a:normAutofit fontScale="92500" lnSpcReduction="20000"/>
          </a:bodyPr>
          <a:lstStyle/>
          <a:p>
            <a:pPr algn="just"/>
            <a:r>
              <a:rPr lang="en-GB" sz="2400" dirty="0"/>
              <a:t>At the end of Year 1, </a:t>
            </a:r>
            <a:r>
              <a:rPr lang="en-GB" sz="2400" b="1" dirty="0"/>
              <a:t>ALL</a:t>
            </a:r>
            <a:r>
              <a:rPr lang="en-GB" sz="2400" dirty="0"/>
              <a:t> children took their statutory Phonics test and you were informed as to whether your child passed the test or needed further support and would therefore retake this in Year 2. Any children that did not pass the Phonics test in Year 1, will be put into intervention groups and taught Phonics on a small group basis from Autumn term 1. </a:t>
            </a:r>
          </a:p>
          <a:p>
            <a:pPr algn="just"/>
            <a:endParaRPr lang="en-GB" sz="2400" dirty="0"/>
          </a:p>
          <a:p>
            <a:pPr algn="just"/>
            <a:r>
              <a:rPr lang="en-GB" sz="2400" dirty="0"/>
              <a:t>In the Autumn term of Year 2, those children that </a:t>
            </a:r>
            <a:r>
              <a:rPr lang="en-GB" sz="2400" b="1" u="sng" dirty="0"/>
              <a:t>passed</a:t>
            </a:r>
            <a:r>
              <a:rPr lang="en-GB" sz="2400" dirty="0"/>
              <a:t> the Phonics test in Year 1, will be tested on a ‘Phase 5 Fluency’ test. If your child passes this test, then they will move onto the main coloured reading shelf system during the </a:t>
            </a:r>
            <a:r>
              <a:rPr lang="en-GB" sz="2400" b="1" u="sng" dirty="0"/>
              <a:t>second half </a:t>
            </a:r>
            <a:r>
              <a:rPr lang="en-GB" sz="2400" dirty="0"/>
              <a:t>of the Autumn term and they will no longer bring home a Phonics book. These children will be tested using the PM benchmark assessment to ascertain a suitable shelf level on a half termly basis. </a:t>
            </a:r>
          </a:p>
          <a:p>
            <a:pPr marL="0" indent="0" algn="just">
              <a:buNone/>
            </a:pPr>
            <a:endParaRPr lang="en-GB" sz="2400" dirty="0"/>
          </a:p>
          <a:p>
            <a:pPr algn="just"/>
            <a:r>
              <a:rPr lang="en-GB" sz="2400" dirty="0"/>
              <a:t>Those children that are not quite reading at Phase 5 yet and/or did not pass their Phonics test will continue to read Little Wandle phonics books in order to maximise progress. They will  not access the main coloured reading shelf system until they have passed a ‘Phase 5 Fluency’ test. </a:t>
            </a:r>
          </a:p>
          <a:p>
            <a:pPr algn="just"/>
            <a:endParaRPr lang="en-GB" sz="2400" dirty="0"/>
          </a:p>
          <a:p>
            <a:pPr algn="just"/>
            <a:r>
              <a:rPr lang="en-GB" sz="2400" dirty="0"/>
              <a:t>Therefore for the duration of Autumn Term 1,</a:t>
            </a:r>
            <a:r>
              <a:rPr lang="en-GB" sz="2400" b="1" dirty="0"/>
              <a:t> ALL </a:t>
            </a:r>
            <a:r>
              <a:rPr lang="en-GB" sz="2400" dirty="0"/>
              <a:t>children will be reading an allocated Phonics book. </a:t>
            </a:r>
          </a:p>
        </p:txBody>
      </p:sp>
    </p:spTree>
    <p:extLst>
      <p:ext uri="{BB962C8B-B14F-4D97-AF65-F5344CB8AC3E}">
        <p14:creationId xmlns:p14="http://schemas.microsoft.com/office/powerpoint/2010/main" val="2963739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Futura Next Book" panose="020B0502020204020303" pitchFamily="34" charset="0"/>
              </a:rPr>
              <a:t>Intervention Support</a:t>
            </a:r>
          </a:p>
        </p:txBody>
      </p:sp>
      <p:sp>
        <p:nvSpPr>
          <p:cNvPr id="3" name="Content Placeholder 2"/>
          <p:cNvSpPr>
            <a:spLocks noGrp="1"/>
          </p:cNvSpPr>
          <p:nvPr>
            <p:ph idx="1"/>
          </p:nvPr>
        </p:nvSpPr>
        <p:spPr>
          <a:xfrm>
            <a:off x="838200" y="1515659"/>
            <a:ext cx="10515600" cy="4351338"/>
          </a:xfrm>
        </p:spPr>
        <p:txBody>
          <a:bodyPr>
            <a:noAutofit/>
          </a:bodyPr>
          <a:lstStyle/>
          <a:p>
            <a:pPr algn="just"/>
            <a:r>
              <a:rPr lang="en-GB" sz="2400" dirty="0">
                <a:latin typeface="Futura Next Book" panose="020B0502020204020303" pitchFamily="34" charset="0"/>
              </a:rPr>
              <a:t>We are currently running intervention groups for the following areas; handwriting and Phonics. </a:t>
            </a:r>
          </a:p>
          <a:p>
            <a:pPr algn="just"/>
            <a:endParaRPr lang="en-GB" sz="2400" dirty="0">
              <a:latin typeface="Futura Next Book" panose="020B0502020204020303" pitchFamily="34" charset="0"/>
            </a:endParaRPr>
          </a:p>
          <a:p>
            <a:pPr algn="just"/>
            <a:r>
              <a:rPr lang="en-GB" sz="2400" dirty="0">
                <a:latin typeface="Futura Next Book" panose="020B0502020204020303" pitchFamily="34" charset="0"/>
              </a:rPr>
              <a:t>We will add to and amend these interventions as the year progresses in order to keep children on track as much as possible. </a:t>
            </a:r>
          </a:p>
          <a:p>
            <a:pPr algn="just"/>
            <a:endParaRPr lang="en-GB" sz="2400" dirty="0">
              <a:latin typeface="Futura Next Book" panose="020B0502020204020303" pitchFamily="34" charset="0"/>
            </a:endParaRPr>
          </a:p>
          <a:p>
            <a:pPr algn="just"/>
            <a:r>
              <a:rPr lang="en-GB" sz="2400" dirty="0">
                <a:latin typeface="Futura Next Book" panose="020B0502020204020303" pitchFamily="34" charset="0"/>
              </a:rPr>
              <a:t>All children are heard read by an adult in their classroom. Less advanced readers (lowest 20% of Year Group) are being heard more than once a week by an adult in their classroom. </a:t>
            </a:r>
          </a:p>
          <a:p>
            <a:pPr algn="just"/>
            <a:endParaRPr lang="en-GB" sz="2400" dirty="0">
              <a:latin typeface="Futura Next Book" panose="020B0502020204020303" pitchFamily="34" charset="0"/>
            </a:endParaRPr>
          </a:p>
          <a:p>
            <a:pPr algn="just"/>
            <a:r>
              <a:rPr lang="en-GB" sz="2400" dirty="0">
                <a:latin typeface="Futura Next Book" panose="020B0502020204020303" pitchFamily="34" charset="0"/>
              </a:rPr>
              <a:t>We target different groups of children throughout the year and this changes often. </a:t>
            </a:r>
          </a:p>
        </p:txBody>
      </p:sp>
    </p:spTree>
    <p:extLst>
      <p:ext uri="{BB962C8B-B14F-4D97-AF65-F5344CB8AC3E}">
        <p14:creationId xmlns:p14="http://schemas.microsoft.com/office/powerpoint/2010/main" val="1072706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Futura Next Book" panose="020B0502020204020303" pitchFamily="34" charset="0"/>
              </a:rPr>
              <a:t>Upcoming Trips and Info</a:t>
            </a:r>
          </a:p>
        </p:txBody>
      </p:sp>
      <p:sp>
        <p:nvSpPr>
          <p:cNvPr id="3" name="Content Placeholder 2"/>
          <p:cNvSpPr>
            <a:spLocks noGrp="1"/>
          </p:cNvSpPr>
          <p:nvPr>
            <p:ph idx="1"/>
          </p:nvPr>
        </p:nvSpPr>
        <p:spPr>
          <a:xfrm>
            <a:off x="909221" y="1417251"/>
            <a:ext cx="10515600" cy="3474795"/>
          </a:xfrm>
        </p:spPr>
        <p:txBody>
          <a:bodyPr>
            <a:noAutofit/>
          </a:bodyPr>
          <a:lstStyle/>
          <a:p>
            <a:pPr algn="just"/>
            <a:r>
              <a:rPr lang="en-GB" sz="2400" dirty="0">
                <a:latin typeface="Futura Next Book" panose="020B0502020204020303" pitchFamily="34" charset="0"/>
              </a:rPr>
              <a:t>We have one out of school Summer Term trip that takes place in Year 2; Whipsnade Zoo. We have in addition to this, two ‘in house’ educational experiences, during the Autumn and Spring term, whereby the </a:t>
            </a:r>
            <a:r>
              <a:rPr lang="en-GB" sz="2400" dirty="0" err="1">
                <a:latin typeface="Futura Next Book" panose="020B0502020204020303" pitchFamily="34" charset="0"/>
              </a:rPr>
              <a:t>chd</a:t>
            </a:r>
            <a:r>
              <a:rPr lang="en-GB" sz="2400" dirty="0">
                <a:latin typeface="Futura Next Book" panose="020B0502020204020303" pitchFamily="34" charset="0"/>
              </a:rPr>
              <a:t> attend a GFOL workshop and the Space Dome visit us in school. </a:t>
            </a:r>
          </a:p>
          <a:p>
            <a:pPr algn="just"/>
            <a:endParaRPr lang="en-GB" sz="2400" dirty="0">
              <a:latin typeface="Futura Next Book" panose="020B0502020204020303" pitchFamily="34" charset="0"/>
            </a:endParaRPr>
          </a:p>
          <a:p>
            <a:pPr algn="just"/>
            <a:r>
              <a:rPr lang="en-GB" sz="2400" dirty="0">
                <a:latin typeface="Futura Next Book" panose="020B0502020204020303" pitchFamily="34" charset="0"/>
              </a:rPr>
              <a:t>Please keep an eye on our half termly Year group Newsletters (these will always be handed to your children as a paper copy) as well as the general newsletters, curriculum newsletters, weekly GC updates/ homework. I update on GC at least once a week with any vital/important information – so please keep an eye on these announcements </a:t>
            </a:r>
            <a:r>
              <a:rPr lang="en-GB" sz="2400" dirty="0">
                <a:latin typeface="Futura Next Book" panose="020B0502020204020303" pitchFamily="34" charset="0"/>
                <a:sym typeface="Wingdings" panose="05000000000000000000" pitchFamily="2" charset="2"/>
              </a:rPr>
              <a:t> Google Classroom should be up and running by Tuesday next week. </a:t>
            </a:r>
            <a:endParaRPr lang="en-GB" sz="2400" dirty="0">
              <a:latin typeface="Futura Next Book" panose="020B0502020204020303" pitchFamily="34" charset="0"/>
            </a:endParaRPr>
          </a:p>
          <a:p>
            <a:pPr algn="just"/>
            <a:endParaRPr lang="en-GB" sz="2400" dirty="0">
              <a:latin typeface="Futura Next Book" panose="020B0502020204020303" pitchFamily="34" charset="0"/>
            </a:endParaRPr>
          </a:p>
          <a:p>
            <a:pPr algn="just"/>
            <a:r>
              <a:rPr lang="en-GB" sz="2400" dirty="0">
                <a:latin typeface="Futura Next Book" panose="020B0502020204020303" pitchFamily="34" charset="0"/>
              </a:rPr>
              <a:t>We will also be holding class assemblies in the Spring Term, whereby each class will perform an assembly of a different theme. </a:t>
            </a:r>
          </a:p>
        </p:txBody>
      </p:sp>
    </p:spTree>
    <p:extLst>
      <p:ext uri="{BB962C8B-B14F-4D97-AF65-F5344CB8AC3E}">
        <p14:creationId xmlns:p14="http://schemas.microsoft.com/office/powerpoint/2010/main" val="3776500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531" y="2288447"/>
            <a:ext cx="10515600" cy="1325563"/>
          </a:xfrm>
        </p:spPr>
        <p:txBody>
          <a:bodyPr>
            <a:normAutofit fontScale="90000"/>
          </a:bodyPr>
          <a:lstStyle/>
          <a:p>
            <a:pPr algn="ctr"/>
            <a:br>
              <a:rPr lang="en-GB" b="1" dirty="0">
                <a:latin typeface="Arial"/>
                <a:cs typeface="Arial"/>
              </a:rPr>
            </a:br>
            <a:r>
              <a:rPr lang="en-GB" b="1" dirty="0">
                <a:latin typeface="Futura Next Book" panose="020B0502020204020303" pitchFamily="34" charset="0"/>
                <a:cs typeface="Arial"/>
              </a:rPr>
              <a:t>Thank you for your time!</a:t>
            </a:r>
            <a:br>
              <a:rPr lang="en-GB" b="1" dirty="0">
                <a:latin typeface="Futura Next Book" panose="020B0502020204020303" pitchFamily="34" charset="0"/>
                <a:cs typeface="Arial"/>
              </a:rPr>
            </a:br>
            <a:br>
              <a:rPr lang="en-GB" b="1" dirty="0">
                <a:latin typeface="Futura Next Book" panose="020B0502020204020303" pitchFamily="34" charset="0"/>
                <a:cs typeface="Arial"/>
              </a:rPr>
            </a:br>
            <a:r>
              <a:rPr lang="en-GB" b="1" dirty="0">
                <a:latin typeface="Futura Next Book" panose="020B0502020204020303" pitchFamily="34" charset="0"/>
                <a:cs typeface="Arial"/>
              </a:rPr>
              <a:t>Newsletter and Curriculum letter will be in your child’s book bags today!</a:t>
            </a:r>
            <a:br>
              <a:rPr lang="en-GB" b="1" dirty="0">
                <a:latin typeface="Futura Next Book" panose="020B0502020204020303" pitchFamily="34" charset="0"/>
                <a:cs typeface="Arial"/>
              </a:rPr>
            </a:br>
            <a:br>
              <a:rPr lang="en-GB" b="1" dirty="0">
                <a:latin typeface="Arial"/>
                <a:cs typeface="Arial"/>
              </a:rPr>
            </a:br>
            <a:br>
              <a:rPr lang="en-GB" b="1" dirty="0">
                <a:latin typeface="Arial"/>
                <a:cs typeface="Arial"/>
              </a:rPr>
            </a:br>
            <a:r>
              <a:rPr lang="en-GB" b="1" dirty="0">
                <a:latin typeface="Futura Next Book" panose="020B0502020204020303" pitchFamily="34" charset="0"/>
                <a:cs typeface="Arial"/>
              </a:rPr>
              <a:t>If you have any questions then please do not hesitate to contact the Year Two team.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1129</TotalTime>
  <Words>1054</Words>
  <Application>Microsoft Office PowerPoint</Application>
  <PresentationFormat>Widescreen</PresentationFormat>
  <Paragraphs>79</Paragraphs>
  <Slides>10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CCW Cursive Writing 7</vt:lpstr>
      <vt:lpstr>Comic Sans MS</vt:lpstr>
      <vt:lpstr>Futura Next Book</vt:lpstr>
      <vt:lpstr>Office Theme</vt:lpstr>
      <vt:lpstr>Year 2  Parents Information Session  September 2025 </vt:lpstr>
      <vt:lpstr>PowerPoint Presentation</vt:lpstr>
      <vt:lpstr>Autumn Term</vt:lpstr>
      <vt:lpstr>PowerPoint Presentation</vt:lpstr>
      <vt:lpstr>PowerPoint Presentation</vt:lpstr>
      <vt:lpstr>What will Phonics and Reading look like in Year 2?</vt:lpstr>
      <vt:lpstr>What books will my child be reading?</vt:lpstr>
      <vt:lpstr>Intervention Support</vt:lpstr>
      <vt:lpstr>Upcoming Trips and Info</vt:lpstr>
      <vt:lpstr> Thank you for your time!  Newsletter and Curriculum letter will be in your child’s book bags today!   If you have any questions then please do not hesitate to contact the Year Two team.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2018</dc:title>
  <dc:creator>Danielle Abbott</dc:creator>
  <cp:lastModifiedBy>Hollie Fraser</cp:lastModifiedBy>
  <cp:revision>83</cp:revision>
  <cp:lastPrinted>2019-09-15T11:01:27Z</cp:lastPrinted>
  <dcterms:created xsi:type="dcterms:W3CDTF">2018-09-05T15:36:15Z</dcterms:created>
  <dcterms:modified xsi:type="dcterms:W3CDTF">2025-09-17T10:45:01Z</dcterms:modified>
</cp:coreProperties>
</file>