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notesMasterIdLst>
    <p:notesMasterId r:id="rId12"/>
  </p:notesMasterIdLst>
  <p:handoutMasterIdLst>
    <p:handoutMasterId r:id="rId13"/>
  </p:handoutMasterIdLst>
  <p:sldIdLst>
    <p:sldId id="262" r:id="rId2"/>
    <p:sldId id="286" r:id="rId3"/>
    <p:sldId id="284" r:id="rId4"/>
    <p:sldId id="285" r:id="rId5"/>
    <p:sldId id="277" r:id="rId6"/>
    <p:sldId id="264" r:id="rId7"/>
    <p:sldId id="281" r:id="rId8"/>
    <p:sldId id="276" r:id="rId9"/>
    <p:sldId id="288" r:id="rId10"/>
    <p:sldId id="283" r:id="rId11"/>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44" d="100"/>
          <a:sy n="44" d="100"/>
        </p:scale>
        <p:origin x="15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FAE7B92C-7634-4A66-AFFB-3E4761B8BEB0}" type="datetimeFigureOut">
              <a:rPr lang="en-GB" smtClean="0"/>
              <a:t>20/09/2023</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8DF539DC-2999-4DFF-867A-1A13424D3D61}" type="slidenum">
              <a:rPr lang="en-GB" smtClean="0"/>
              <a:t>‹#›</a:t>
            </a:fld>
            <a:endParaRPr lang="en-GB"/>
          </a:p>
        </p:txBody>
      </p:sp>
    </p:spTree>
    <p:extLst>
      <p:ext uri="{BB962C8B-B14F-4D97-AF65-F5344CB8AC3E}">
        <p14:creationId xmlns:p14="http://schemas.microsoft.com/office/powerpoint/2010/main" val="3387037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36F4D4D6-FF8D-472C-A2BB-BE4674C22C06}" type="datetimeFigureOut">
              <a:rPr lang="en-GB" smtClean="0"/>
              <a:t>20/09/2023</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0A4AAF18-BE6D-4F7B-9D33-9C6107DB06C6}" type="slidenum">
              <a:rPr lang="en-GB" smtClean="0"/>
              <a:t>‹#›</a:t>
            </a:fld>
            <a:endParaRPr lang="en-GB"/>
          </a:p>
        </p:txBody>
      </p:sp>
    </p:spTree>
    <p:extLst>
      <p:ext uri="{BB962C8B-B14F-4D97-AF65-F5344CB8AC3E}">
        <p14:creationId xmlns:p14="http://schemas.microsoft.com/office/powerpoint/2010/main" val="2217206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a:t>
            </a:fld>
            <a:endParaRPr lang="en-GB"/>
          </a:p>
        </p:txBody>
      </p:sp>
    </p:spTree>
    <p:extLst>
      <p:ext uri="{BB962C8B-B14F-4D97-AF65-F5344CB8AC3E}">
        <p14:creationId xmlns:p14="http://schemas.microsoft.com/office/powerpoint/2010/main" val="19551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2</a:t>
            </a:fld>
            <a:endParaRPr lang="en-GB"/>
          </a:p>
        </p:txBody>
      </p:sp>
    </p:spTree>
    <p:extLst>
      <p:ext uri="{BB962C8B-B14F-4D97-AF65-F5344CB8AC3E}">
        <p14:creationId xmlns:p14="http://schemas.microsoft.com/office/powerpoint/2010/main" val="618939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3</a:t>
            </a:fld>
            <a:endParaRPr lang="en-GB"/>
          </a:p>
        </p:txBody>
      </p:sp>
    </p:spTree>
    <p:extLst>
      <p:ext uri="{BB962C8B-B14F-4D97-AF65-F5344CB8AC3E}">
        <p14:creationId xmlns:p14="http://schemas.microsoft.com/office/powerpoint/2010/main" val="3275353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4</a:t>
            </a:fld>
            <a:endParaRPr lang="en-GB"/>
          </a:p>
        </p:txBody>
      </p:sp>
    </p:spTree>
    <p:extLst>
      <p:ext uri="{BB962C8B-B14F-4D97-AF65-F5344CB8AC3E}">
        <p14:creationId xmlns:p14="http://schemas.microsoft.com/office/powerpoint/2010/main" val="2817165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5</a:t>
            </a:fld>
            <a:endParaRPr lang="en-GB"/>
          </a:p>
        </p:txBody>
      </p:sp>
    </p:spTree>
    <p:extLst>
      <p:ext uri="{BB962C8B-B14F-4D97-AF65-F5344CB8AC3E}">
        <p14:creationId xmlns:p14="http://schemas.microsoft.com/office/powerpoint/2010/main" val="996227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6</a:t>
            </a:fld>
            <a:endParaRPr lang="en-GB"/>
          </a:p>
        </p:txBody>
      </p:sp>
    </p:spTree>
    <p:extLst>
      <p:ext uri="{BB962C8B-B14F-4D97-AF65-F5344CB8AC3E}">
        <p14:creationId xmlns:p14="http://schemas.microsoft.com/office/powerpoint/2010/main" val="520848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7</a:t>
            </a:fld>
            <a:endParaRPr lang="en-GB"/>
          </a:p>
        </p:txBody>
      </p:sp>
    </p:spTree>
    <p:extLst>
      <p:ext uri="{BB962C8B-B14F-4D97-AF65-F5344CB8AC3E}">
        <p14:creationId xmlns:p14="http://schemas.microsoft.com/office/powerpoint/2010/main" val="3825183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8</a:t>
            </a:fld>
            <a:endParaRPr lang="en-GB"/>
          </a:p>
        </p:txBody>
      </p:sp>
    </p:spTree>
    <p:extLst>
      <p:ext uri="{BB962C8B-B14F-4D97-AF65-F5344CB8AC3E}">
        <p14:creationId xmlns:p14="http://schemas.microsoft.com/office/powerpoint/2010/main" val="2054942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9</a:t>
            </a:fld>
            <a:endParaRPr lang="en-GB"/>
          </a:p>
        </p:txBody>
      </p:sp>
    </p:spTree>
    <p:extLst>
      <p:ext uri="{BB962C8B-B14F-4D97-AF65-F5344CB8AC3E}">
        <p14:creationId xmlns:p14="http://schemas.microsoft.com/office/powerpoint/2010/main" val="381011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10</a:t>
            </a:fld>
            <a:endParaRPr lang="en-GB"/>
          </a:p>
        </p:txBody>
      </p:sp>
    </p:spTree>
    <p:extLst>
      <p:ext uri="{BB962C8B-B14F-4D97-AF65-F5344CB8AC3E}">
        <p14:creationId xmlns:p14="http://schemas.microsoft.com/office/powerpoint/2010/main" val="3818378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712243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2393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032827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0381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A591704-7AA7-4397-93AC-B38AEE8C390E}" type="datetimeFigureOut">
              <a:rPr lang="en-GB" smtClean="0"/>
              <a:t>20/09/2023</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312250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A591704-7AA7-4397-93AC-B38AEE8C390E}" type="datetimeFigureOut">
              <a:rPr lang="en-GB" smtClean="0"/>
              <a:t>20/09/2023</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26049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591704-7AA7-4397-93AC-B38AEE8C390E}" type="datetimeFigureOut">
              <a:rPr lang="en-GB" smtClean="0"/>
              <a:t>20/09/2023</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893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015243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44046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967673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03112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942387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83598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20/09/2023</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261810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3401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20/09/2023</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227346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A591704-7AA7-4397-93AC-B38AEE8C390E}" type="datetimeFigureOut">
              <a:rPr lang="en-GB" smtClean="0"/>
              <a:t>20/09/2023</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75907D9-0B28-45C4-ADC8-3963ECC18AC7}" type="slidenum">
              <a:rPr lang="en-GB" smtClean="0"/>
              <a:t>‹#›</a:t>
            </a:fld>
            <a:endParaRPr lang="en-GB"/>
          </a:p>
        </p:txBody>
      </p:sp>
    </p:spTree>
    <p:extLst>
      <p:ext uri="{BB962C8B-B14F-4D97-AF65-F5344CB8AC3E}">
        <p14:creationId xmlns:p14="http://schemas.microsoft.com/office/powerpoint/2010/main" val="3423712959"/>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JP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92" y="1348509"/>
            <a:ext cx="12191999" cy="5630954"/>
          </a:xfrm>
          <a:prstGeom prst="rect">
            <a:avLst/>
          </a:prstGeom>
        </p:spPr>
      </p:pic>
      <p:sp>
        <p:nvSpPr>
          <p:cNvPr id="2" name="Title 1"/>
          <p:cNvSpPr>
            <a:spLocks noGrp="1"/>
          </p:cNvSpPr>
          <p:nvPr>
            <p:ph type="title"/>
          </p:nvPr>
        </p:nvSpPr>
        <p:spPr>
          <a:xfrm>
            <a:off x="838200" y="365125"/>
            <a:ext cx="10515600" cy="2630323"/>
          </a:xfrm>
        </p:spPr>
        <p:txBody>
          <a:bodyPr>
            <a:normAutofit fontScale="90000"/>
          </a:bodyPr>
          <a:lstStyle/>
          <a:p>
            <a:pPr algn="ctr"/>
            <a:r>
              <a:rPr lang="en-GB" sz="6000" b="1" dirty="0" smtClean="0">
                <a:latin typeface="Futura Next Book" panose="020B0502020204020303" pitchFamily="34" charset="0"/>
              </a:rPr>
              <a:t>Welcome to Reception-</a:t>
            </a:r>
            <a:br>
              <a:rPr lang="en-GB" sz="6000" b="1" dirty="0" smtClean="0">
                <a:latin typeface="Futura Next Book" panose="020B0502020204020303" pitchFamily="34" charset="0"/>
              </a:rPr>
            </a:br>
            <a:r>
              <a:rPr lang="en-GB" sz="6000" b="1" dirty="0" smtClean="0">
                <a:latin typeface="Futura Next Book" panose="020B0502020204020303" pitchFamily="34" charset="0"/>
              </a:rPr>
              <a:t>A guide for parents</a:t>
            </a:r>
            <a:r>
              <a:rPr lang="en-GB" sz="2400" b="1" dirty="0" smtClean="0">
                <a:latin typeface="Futura Next Book" panose="020B0502020204020303" pitchFamily="34" charset="0"/>
              </a:rPr>
              <a:t/>
            </a:r>
            <a:br>
              <a:rPr lang="en-GB" sz="2400" b="1" dirty="0" smtClean="0">
                <a:latin typeface="Futura Next Book" panose="020B0502020204020303" pitchFamily="34" charset="0"/>
              </a:rPr>
            </a:br>
            <a:r>
              <a:rPr lang="en-GB" sz="6000" b="1" dirty="0" smtClean="0">
                <a:latin typeface="Futura Next Book" panose="020B0502020204020303" pitchFamily="34" charset="0"/>
              </a:rPr>
              <a:t/>
            </a:r>
            <a:br>
              <a:rPr lang="en-GB" sz="6000" b="1" dirty="0" smtClean="0">
                <a:latin typeface="Futura Next Book" panose="020B0502020204020303" pitchFamily="34" charset="0"/>
              </a:rPr>
            </a:br>
            <a:r>
              <a:rPr lang="en-GB" sz="2400" b="1" dirty="0" smtClean="0">
                <a:latin typeface="Futura Next Book" panose="020B0502020204020303" pitchFamily="34" charset="0"/>
              </a:rPr>
              <a:t>Wednesday 20</a:t>
            </a:r>
            <a:r>
              <a:rPr lang="en-GB" sz="2400" b="1" baseline="30000" dirty="0" smtClean="0">
                <a:latin typeface="Futura Next Book" panose="020B0502020204020303" pitchFamily="34" charset="0"/>
              </a:rPr>
              <a:t>th</a:t>
            </a:r>
            <a:r>
              <a:rPr lang="en-GB" sz="2400" b="1" dirty="0" smtClean="0">
                <a:latin typeface="Futura Next Book" panose="020B0502020204020303" pitchFamily="34" charset="0"/>
              </a:rPr>
              <a:t> September 2023</a:t>
            </a:r>
            <a:endParaRPr lang="en-GB" sz="6000" b="1" dirty="0">
              <a:solidFill>
                <a:srgbClr val="663300"/>
              </a:solidFill>
              <a:latin typeface="Futura Next Book" panose="020B0502020204020303" pitchFamily="34" charset="0"/>
            </a:endParaRPr>
          </a:p>
        </p:txBody>
      </p:sp>
    </p:spTree>
    <p:extLst>
      <p:ext uri="{BB962C8B-B14F-4D97-AF65-F5344CB8AC3E}">
        <p14:creationId xmlns:p14="http://schemas.microsoft.com/office/powerpoint/2010/main" val="13239261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1204" y="-38911"/>
            <a:ext cx="8911687" cy="1280890"/>
          </a:xfrm>
        </p:spPr>
        <p:txBody>
          <a:bodyPr>
            <a:normAutofit/>
          </a:bodyPr>
          <a:lstStyle/>
          <a:p>
            <a:pPr algn="ctr"/>
            <a:r>
              <a:rPr lang="en-GB" sz="4800" b="1" dirty="0" smtClean="0">
                <a:latin typeface="Futura Next Book" panose="020B0502020204020303" pitchFamily="34" charset="0"/>
              </a:rPr>
              <a:t>Meet the Team</a:t>
            </a:r>
            <a:endParaRPr lang="en-GB" sz="4800" b="1" dirty="0">
              <a:latin typeface="Futura Next Book" panose="020B0502020204020303"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1854" y="266824"/>
            <a:ext cx="1438792" cy="1643607"/>
          </a:xfrm>
          <a:prstGeom prst="rect">
            <a:avLst/>
          </a:prstGeom>
          <a:ln w="19050">
            <a:solidFill>
              <a:schemeClr val="tx1"/>
            </a:solidFill>
          </a:ln>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2847" y="2187430"/>
            <a:ext cx="1129041" cy="1348868"/>
          </a:xfrm>
          <a:prstGeom prst="rect">
            <a:avLst/>
          </a:prstGeom>
          <a:ln w="12700">
            <a:solidFill>
              <a:schemeClr val="tx1"/>
            </a:solidFill>
          </a:ln>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4674" y="2095600"/>
            <a:ext cx="815935" cy="1447729"/>
          </a:xfrm>
          <a:prstGeom prst="rect">
            <a:avLst/>
          </a:prstGeom>
          <a:ln w="12700">
            <a:solidFill>
              <a:schemeClr val="tx1"/>
            </a:solidFill>
          </a:ln>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20563" y="2095600"/>
            <a:ext cx="1118389" cy="1559409"/>
          </a:xfrm>
          <a:prstGeom prst="rect">
            <a:avLst/>
          </a:prstGeom>
          <a:ln w="12700">
            <a:solidFill>
              <a:schemeClr val="tx1"/>
            </a:solidFill>
          </a:ln>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787684" y="2239533"/>
            <a:ext cx="1492241" cy="1119181"/>
          </a:xfrm>
          <a:prstGeom prst="rect">
            <a:avLst/>
          </a:prstGeom>
          <a:ln w="12700">
            <a:solidFill>
              <a:schemeClr val="tx1"/>
            </a:solidFill>
          </a:ln>
        </p:spPr>
      </p:pic>
      <p:sp>
        <p:nvSpPr>
          <p:cNvPr id="10" name="TextBox 9"/>
          <p:cNvSpPr txBox="1"/>
          <p:nvPr/>
        </p:nvSpPr>
        <p:spPr>
          <a:xfrm>
            <a:off x="7534003" y="406273"/>
            <a:ext cx="2939447" cy="923330"/>
          </a:xfrm>
          <a:prstGeom prst="rect">
            <a:avLst/>
          </a:prstGeom>
          <a:noFill/>
        </p:spPr>
        <p:txBody>
          <a:bodyPr wrap="square" rtlCol="0">
            <a:spAutoFit/>
          </a:bodyPr>
          <a:lstStyle/>
          <a:p>
            <a:r>
              <a:rPr lang="en-GB" dirty="0" smtClean="0">
                <a:latin typeface="Futura Next Book" panose="020B0502020204020303"/>
              </a:rPr>
              <a:t>Mrs McCarthy</a:t>
            </a:r>
          </a:p>
          <a:p>
            <a:r>
              <a:rPr lang="en-GB" dirty="0" smtClean="0">
                <a:latin typeface="Futura Next Book" panose="020B0502020204020303"/>
              </a:rPr>
              <a:t>Assistant Head of Early Years</a:t>
            </a:r>
            <a:endParaRPr lang="en-GB" dirty="0">
              <a:latin typeface="Futura Next Book" panose="020B0502020204020303"/>
            </a:endParaRPr>
          </a:p>
        </p:txBody>
      </p:sp>
      <p:sp>
        <p:nvSpPr>
          <p:cNvPr id="11" name="TextBox 10"/>
          <p:cNvSpPr txBox="1"/>
          <p:nvPr/>
        </p:nvSpPr>
        <p:spPr>
          <a:xfrm>
            <a:off x="1200628" y="3581256"/>
            <a:ext cx="2614406" cy="923330"/>
          </a:xfrm>
          <a:prstGeom prst="rect">
            <a:avLst/>
          </a:prstGeom>
          <a:noFill/>
        </p:spPr>
        <p:txBody>
          <a:bodyPr wrap="square" rtlCol="0">
            <a:spAutoFit/>
          </a:bodyPr>
          <a:lstStyle/>
          <a:p>
            <a:pPr algn="ctr"/>
            <a:r>
              <a:rPr lang="en-GB" dirty="0" smtClean="0">
                <a:latin typeface="Futura Next Book" panose="020B0502020204020303"/>
              </a:rPr>
              <a:t>Miss Pearce</a:t>
            </a:r>
          </a:p>
          <a:p>
            <a:pPr algn="ctr"/>
            <a:r>
              <a:rPr lang="en-GB" dirty="0" smtClean="0"/>
              <a:t>Year Group Lead</a:t>
            </a:r>
          </a:p>
          <a:p>
            <a:pPr algn="ctr"/>
            <a:r>
              <a:rPr lang="en-GB" dirty="0" smtClean="0"/>
              <a:t>RDP</a:t>
            </a:r>
            <a:endParaRPr lang="en-GB" dirty="0"/>
          </a:p>
        </p:txBody>
      </p:sp>
      <p:sp>
        <p:nvSpPr>
          <p:cNvPr id="33" name="TextBox 32"/>
          <p:cNvSpPr txBox="1"/>
          <p:nvPr/>
        </p:nvSpPr>
        <p:spPr>
          <a:xfrm>
            <a:off x="3953494" y="3607393"/>
            <a:ext cx="1746577" cy="646331"/>
          </a:xfrm>
          <a:prstGeom prst="rect">
            <a:avLst/>
          </a:prstGeom>
          <a:noFill/>
        </p:spPr>
        <p:txBody>
          <a:bodyPr wrap="square" rtlCol="0">
            <a:spAutoFit/>
          </a:bodyPr>
          <a:lstStyle/>
          <a:p>
            <a:r>
              <a:rPr lang="en-GB" dirty="0" smtClean="0"/>
              <a:t>Mrs O’Sullivan</a:t>
            </a:r>
          </a:p>
          <a:p>
            <a:endParaRPr lang="en-GB" dirty="0"/>
          </a:p>
        </p:txBody>
      </p:sp>
      <p:sp>
        <p:nvSpPr>
          <p:cNvPr id="36" name="TextBox 35"/>
          <p:cNvSpPr txBox="1"/>
          <p:nvPr/>
        </p:nvSpPr>
        <p:spPr>
          <a:xfrm>
            <a:off x="5869207" y="3594379"/>
            <a:ext cx="1396426" cy="369332"/>
          </a:xfrm>
          <a:prstGeom prst="rect">
            <a:avLst/>
          </a:prstGeom>
          <a:noFill/>
        </p:spPr>
        <p:txBody>
          <a:bodyPr wrap="square" rtlCol="0">
            <a:spAutoFit/>
          </a:bodyPr>
          <a:lstStyle/>
          <a:p>
            <a:r>
              <a:rPr lang="en-GB" dirty="0" smtClean="0"/>
              <a:t>Mrs Roy</a:t>
            </a:r>
            <a:endParaRPr lang="en-GB" dirty="0"/>
          </a:p>
        </p:txBody>
      </p:sp>
      <p:sp>
        <p:nvSpPr>
          <p:cNvPr id="37" name="TextBox 36"/>
          <p:cNvSpPr txBox="1"/>
          <p:nvPr/>
        </p:nvSpPr>
        <p:spPr>
          <a:xfrm>
            <a:off x="8451936" y="3709743"/>
            <a:ext cx="2403612" cy="369332"/>
          </a:xfrm>
          <a:prstGeom prst="rect">
            <a:avLst/>
          </a:prstGeom>
          <a:noFill/>
        </p:spPr>
        <p:txBody>
          <a:bodyPr wrap="square" rtlCol="0">
            <a:spAutoFit/>
          </a:bodyPr>
          <a:lstStyle/>
          <a:p>
            <a:r>
              <a:rPr lang="en-GB" dirty="0" smtClean="0"/>
              <a:t>Miss Hawkins</a:t>
            </a:r>
            <a:endParaRPr lang="en-GB" dirty="0"/>
          </a:p>
        </p:txBody>
      </p:sp>
      <p:sp>
        <p:nvSpPr>
          <p:cNvPr id="38" name="TextBox 37"/>
          <p:cNvSpPr txBox="1"/>
          <p:nvPr/>
        </p:nvSpPr>
        <p:spPr>
          <a:xfrm>
            <a:off x="5440609" y="4017842"/>
            <a:ext cx="2587558" cy="369332"/>
          </a:xfrm>
          <a:prstGeom prst="rect">
            <a:avLst/>
          </a:prstGeom>
          <a:noFill/>
        </p:spPr>
        <p:txBody>
          <a:bodyPr wrap="square" rtlCol="0">
            <a:spAutoFit/>
          </a:bodyPr>
          <a:lstStyle/>
          <a:p>
            <a:r>
              <a:rPr lang="en-GB" dirty="0" smtClean="0"/>
              <a:t>ROR</a:t>
            </a:r>
            <a:endParaRPr lang="en-GB" dirty="0"/>
          </a:p>
        </p:txBody>
      </p:sp>
      <p:sp>
        <p:nvSpPr>
          <p:cNvPr id="39" name="TextBox 38"/>
          <p:cNvSpPr txBox="1"/>
          <p:nvPr/>
        </p:nvSpPr>
        <p:spPr>
          <a:xfrm>
            <a:off x="8806009" y="4017842"/>
            <a:ext cx="1113040" cy="369332"/>
          </a:xfrm>
          <a:prstGeom prst="rect">
            <a:avLst/>
          </a:prstGeom>
          <a:noFill/>
        </p:spPr>
        <p:txBody>
          <a:bodyPr wrap="square" rtlCol="0">
            <a:spAutoFit/>
          </a:bodyPr>
          <a:lstStyle/>
          <a:p>
            <a:r>
              <a:rPr lang="en-GB" dirty="0" smtClean="0"/>
              <a:t>RLH</a:t>
            </a:r>
            <a:endParaRPr lang="en-GB" dirty="0"/>
          </a:p>
        </p:txBody>
      </p:sp>
      <p:pic>
        <p:nvPicPr>
          <p:cNvPr id="40" name="Picture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30017" y="4643784"/>
            <a:ext cx="894657" cy="1602845"/>
          </a:xfrm>
          <a:prstGeom prst="rect">
            <a:avLst/>
          </a:prstGeom>
          <a:ln w="12700">
            <a:solidFill>
              <a:schemeClr val="tx1"/>
            </a:solidFill>
          </a:ln>
        </p:spPr>
      </p:pic>
      <p:sp>
        <p:nvSpPr>
          <p:cNvPr id="41" name="TextBox 40"/>
          <p:cNvSpPr txBox="1"/>
          <p:nvPr/>
        </p:nvSpPr>
        <p:spPr>
          <a:xfrm>
            <a:off x="3481896" y="6291338"/>
            <a:ext cx="2919354" cy="369332"/>
          </a:xfrm>
          <a:prstGeom prst="rect">
            <a:avLst/>
          </a:prstGeom>
          <a:noFill/>
        </p:spPr>
        <p:txBody>
          <a:bodyPr wrap="square" rtlCol="0">
            <a:spAutoFit/>
          </a:bodyPr>
          <a:lstStyle/>
          <a:p>
            <a:r>
              <a:rPr lang="en-GB" dirty="0" smtClean="0"/>
              <a:t>Mrs Hanson</a:t>
            </a:r>
            <a:endParaRPr lang="en-GB" dirty="0"/>
          </a:p>
        </p:txBody>
      </p:sp>
      <p:sp>
        <p:nvSpPr>
          <p:cNvPr id="42" name="TextBox 41"/>
          <p:cNvSpPr txBox="1"/>
          <p:nvPr/>
        </p:nvSpPr>
        <p:spPr>
          <a:xfrm>
            <a:off x="1211704" y="6302052"/>
            <a:ext cx="2919354" cy="369332"/>
          </a:xfrm>
          <a:prstGeom prst="rect">
            <a:avLst/>
          </a:prstGeom>
          <a:noFill/>
        </p:spPr>
        <p:txBody>
          <a:bodyPr wrap="square" rtlCol="0">
            <a:spAutoFit/>
          </a:bodyPr>
          <a:lstStyle/>
          <a:p>
            <a:r>
              <a:rPr lang="en-GB" dirty="0" smtClean="0"/>
              <a:t>Mrs </a:t>
            </a:r>
            <a:r>
              <a:rPr lang="en-GB" dirty="0" err="1" smtClean="0"/>
              <a:t>Widdows</a:t>
            </a:r>
            <a:endParaRPr lang="en-GB" dirty="0"/>
          </a:p>
        </p:txBody>
      </p:sp>
      <p:sp>
        <p:nvSpPr>
          <p:cNvPr id="43" name="TextBox 42"/>
          <p:cNvSpPr txBox="1"/>
          <p:nvPr/>
        </p:nvSpPr>
        <p:spPr>
          <a:xfrm>
            <a:off x="5643342" y="6212800"/>
            <a:ext cx="2919354" cy="369332"/>
          </a:xfrm>
          <a:prstGeom prst="rect">
            <a:avLst/>
          </a:prstGeom>
          <a:noFill/>
        </p:spPr>
        <p:txBody>
          <a:bodyPr wrap="square" rtlCol="0">
            <a:spAutoFit/>
          </a:bodyPr>
          <a:lstStyle/>
          <a:p>
            <a:r>
              <a:rPr lang="en-GB" dirty="0" smtClean="0"/>
              <a:t>Mrs </a:t>
            </a:r>
            <a:r>
              <a:rPr lang="en-GB" dirty="0" err="1" smtClean="0"/>
              <a:t>McG</a:t>
            </a:r>
            <a:r>
              <a:rPr lang="en-GB" dirty="0" err="1"/>
              <a:t>l</a:t>
            </a:r>
            <a:r>
              <a:rPr lang="en-GB" dirty="0" err="1" smtClean="0"/>
              <a:t>ynn</a:t>
            </a:r>
            <a:endParaRPr lang="en-GB" dirty="0"/>
          </a:p>
        </p:txBody>
      </p:sp>
      <p:sp>
        <p:nvSpPr>
          <p:cNvPr id="44" name="TextBox 43"/>
          <p:cNvSpPr txBox="1"/>
          <p:nvPr/>
        </p:nvSpPr>
        <p:spPr>
          <a:xfrm>
            <a:off x="8194064" y="6199518"/>
            <a:ext cx="2919354" cy="369332"/>
          </a:xfrm>
          <a:prstGeom prst="rect">
            <a:avLst/>
          </a:prstGeom>
          <a:noFill/>
        </p:spPr>
        <p:txBody>
          <a:bodyPr wrap="square" rtlCol="0">
            <a:spAutoFit/>
          </a:bodyPr>
          <a:lstStyle/>
          <a:p>
            <a:r>
              <a:rPr lang="en-GB" dirty="0" smtClean="0"/>
              <a:t>Miss Hone</a:t>
            </a:r>
            <a:endParaRPr lang="en-GB" dirty="0"/>
          </a:p>
        </p:txBody>
      </p:sp>
      <p:pic>
        <p:nvPicPr>
          <p:cNvPr id="3" name="Picture 2"/>
          <p:cNvPicPr>
            <a:picLocks noChangeAspect="1"/>
          </p:cNvPicPr>
          <p:nvPr/>
        </p:nvPicPr>
        <p:blipFill rotWithShape="1">
          <a:blip r:embed="rId9" cstate="print">
            <a:extLst>
              <a:ext uri="{28A0092B-C50C-407E-A947-70E740481C1C}">
                <a14:useLocalDpi xmlns:a14="http://schemas.microsoft.com/office/drawing/2010/main" val="0"/>
              </a:ext>
            </a:extLst>
          </a:blip>
          <a:srcRect l="8399" t="-1396" r="-1" b="-1"/>
          <a:stretch/>
        </p:blipFill>
        <p:spPr>
          <a:xfrm>
            <a:off x="10268688" y="4669276"/>
            <a:ext cx="1155959" cy="1484332"/>
          </a:xfrm>
          <a:prstGeom prst="rect">
            <a:avLst/>
          </a:prstGeom>
          <a:ln w="12700">
            <a:solidFill>
              <a:schemeClr val="tx1"/>
            </a:solidFill>
          </a:ln>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252725" y="4792643"/>
            <a:ext cx="935675" cy="1264964"/>
          </a:xfrm>
          <a:prstGeom prst="rect">
            <a:avLst/>
          </a:prstGeom>
          <a:ln w="12700">
            <a:solidFill>
              <a:schemeClr val="tx1"/>
            </a:solidFill>
          </a:ln>
        </p:spPr>
      </p:pic>
      <p:pic>
        <p:nvPicPr>
          <p:cNvPr id="12" name="Picture 1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37141" y="4643784"/>
            <a:ext cx="1222206" cy="1617709"/>
          </a:xfrm>
          <a:prstGeom prst="rect">
            <a:avLst/>
          </a:prstGeom>
          <a:ln w="12700">
            <a:solidFill>
              <a:schemeClr val="tx1"/>
            </a:solidFill>
          </a:ln>
        </p:spPr>
      </p:pic>
      <p:sp>
        <p:nvSpPr>
          <p:cNvPr id="14" name="Rectangle 13"/>
          <p:cNvSpPr/>
          <p:nvPr/>
        </p:nvSpPr>
        <p:spPr>
          <a:xfrm>
            <a:off x="10204693" y="6245428"/>
            <a:ext cx="1398140" cy="369332"/>
          </a:xfrm>
          <a:prstGeom prst="rect">
            <a:avLst/>
          </a:prstGeom>
        </p:spPr>
        <p:txBody>
          <a:bodyPr wrap="none">
            <a:spAutoFit/>
          </a:bodyPr>
          <a:lstStyle/>
          <a:p>
            <a:r>
              <a:rPr lang="en-GB" dirty="0"/>
              <a:t>Miss </a:t>
            </a:r>
            <a:r>
              <a:rPr lang="en-GB" dirty="0" smtClean="0"/>
              <a:t>Wright</a:t>
            </a:r>
            <a:endParaRPr lang="en-GB" dirty="0"/>
          </a:p>
        </p:txBody>
      </p:sp>
      <p:pic>
        <p:nvPicPr>
          <p:cNvPr id="15" name="Picture 1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43342" y="4605933"/>
            <a:ext cx="1606544" cy="1600226"/>
          </a:xfrm>
          <a:prstGeom prst="rect">
            <a:avLst/>
          </a:prstGeom>
          <a:ln w="12700">
            <a:solidFill>
              <a:schemeClr val="tx1"/>
            </a:solidFill>
          </a:ln>
        </p:spPr>
      </p:pic>
    </p:spTree>
    <p:extLst>
      <p:ext uri="{BB962C8B-B14F-4D97-AF65-F5344CB8AC3E}">
        <p14:creationId xmlns:p14="http://schemas.microsoft.com/office/powerpoint/2010/main" val="18347319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1291" y="540317"/>
            <a:ext cx="8911687" cy="1280890"/>
          </a:xfrm>
        </p:spPr>
        <p:txBody>
          <a:bodyPr>
            <a:normAutofit/>
          </a:bodyPr>
          <a:lstStyle/>
          <a:p>
            <a:pPr algn="ctr"/>
            <a:r>
              <a:rPr lang="en-GB" sz="4800" b="1" dirty="0" smtClean="0">
                <a:latin typeface="Futura Next Book" panose="020B0502020204020303" pitchFamily="34" charset="0"/>
              </a:rPr>
              <a:t>The Early Learning Goals</a:t>
            </a:r>
            <a:endParaRPr lang="en-GB" sz="4800" b="1" dirty="0">
              <a:latin typeface="Futura Next Book" panose="020B0502020204020303" pitchFamily="34" charset="0"/>
            </a:endParaRPr>
          </a:p>
        </p:txBody>
      </p:sp>
      <p:grpSp>
        <p:nvGrpSpPr>
          <p:cNvPr id="19" name="Group 18"/>
          <p:cNvGrpSpPr/>
          <p:nvPr/>
        </p:nvGrpSpPr>
        <p:grpSpPr>
          <a:xfrm>
            <a:off x="8422606" y="1689874"/>
            <a:ext cx="2511865" cy="2516052"/>
            <a:chOff x="1649803" y="162608"/>
            <a:chExt cx="2511865" cy="2516052"/>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9803" y="162608"/>
              <a:ext cx="2511865" cy="2516052"/>
            </a:xfrm>
            <a:prstGeom prst="rect">
              <a:avLst/>
            </a:prstGeom>
          </p:spPr>
        </p:pic>
        <p:sp>
          <p:nvSpPr>
            <p:cNvPr id="12" name="TextBox 11"/>
            <p:cNvSpPr txBox="1"/>
            <p:nvPr/>
          </p:nvSpPr>
          <p:spPr>
            <a:xfrm rot="19212391">
              <a:off x="1847644" y="1200579"/>
              <a:ext cx="2038793" cy="584775"/>
            </a:xfrm>
            <a:prstGeom prst="rect">
              <a:avLst/>
            </a:prstGeom>
            <a:noFill/>
          </p:spPr>
          <p:txBody>
            <a:bodyPr wrap="square" rtlCol="0">
              <a:spAutoFit/>
            </a:bodyPr>
            <a:lstStyle/>
            <a:p>
              <a:r>
                <a:rPr lang="en-GB" sz="3200" dirty="0" smtClean="0">
                  <a:solidFill>
                    <a:srgbClr val="FF0000"/>
                  </a:solidFill>
                  <a:latin typeface="Cooper Black" panose="0208090404030B020404" pitchFamily="18" charset="0"/>
                </a:rPr>
                <a:t>Literacy</a:t>
              </a:r>
              <a:endParaRPr lang="en-GB" sz="3200" dirty="0">
                <a:solidFill>
                  <a:srgbClr val="FF0000"/>
                </a:solidFill>
                <a:latin typeface="Cooper Black" panose="0208090404030B020404" pitchFamily="18" charset="0"/>
              </a:endParaRPr>
            </a:p>
          </p:txBody>
        </p:sp>
      </p:grpSp>
      <p:grpSp>
        <p:nvGrpSpPr>
          <p:cNvPr id="29" name="Group 28"/>
          <p:cNvGrpSpPr/>
          <p:nvPr/>
        </p:nvGrpSpPr>
        <p:grpSpPr>
          <a:xfrm>
            <a:off x="8318388" y="3689256"/>
            <a:ext cx="2642910" cy="2516052"/>
            <a:chOff x="4487970" y="1280890"/>
            <a:chExt cx="2642910" cy="2516052"/>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015" y="1280890"/>
              <a:ext cx="2511865" cy="2516052"/>
            </a:xfrm>
            <a:prstGeom prst="rect">
              <a:avLst/>
            </a:prstGeom>
          </p:spPr>
        </p:pic>
        <p:sp>
          <p:nvSpPr>
            <p:cNvPr id="20" name="TextBox 19"/>
            <p:cNvSpPr txBox="1"/>
            <p:nvPr/>
          </p:nvSpPr>
          <p:spPr>
            <a:xfrm rot="18923281">
              <a:off x="4487970" y="2447828"/>
              <a:ext cx="2591074" cy="461665"/>
            </a:xfrm>
            <a:prstGeom prst="rect">
              <a:avLst/>
            </a:prstGeom>
            <a:noFill/>
          </p:spPr>
          <p:txBody>
            <a:bodyPr wrap="square" rtlCol="0">
              <a:spAutoFit/>
            </a:bodyPr>
            <a:lstStyle/>
            <a:p>
              <a:r>
                <a:rPr lang="en-GB" sz="2400" dirty="0" smtClean="0">
                  <a:solidFill>
                    <a:srgbClr val="0070C0"/>
                  </a:solidFill>
                  <a:latin typeface="Cooper Black" panose="0208090404030B020404" pitchFamily="18" charset="0"/>
                </a:rPr>
                <a:t>Mathematics</a:t>
              </a:r>
              <a:endParaRPr lang="en-GB" sz="1400" dirty="0">
                <a:solidFill>
                  <a:srgbClr val="0070C0"/>
                </a:solidFill>
                <a:latin typeface="Cooper Black" panose="0208090404030B020404" pitchFamily="18" charset="0"/>
              </a:endParaRPr>
            </a:p>
          </p:txBody>
        </p:sp>
      </p:grpSp>
      <p:grpSp>
        <p:nvGrpSpPr>
          <p:cNvPr id="30" name="Group 29"/>
          <p:cNvGrpSpPr/>
          <p:nvPr/>
        </p:nvGrpSpPr>
        <p:grpSpPr>
          <a:xfrm>
            <a:off x="6433060" y="1709116"/>
            <a:ext cx="2565929" cy="2516052"/>
            <a:chOff x="7419018" y="782657"/>
            <a:chExt cx="2565929" cy="2516052"/>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3082" y="782657"/>
              <a:ext cx="2511865" cy="2516052"/>
            </a:xfrm>
            <a:prstGeom prst="rect">
              <a:avLst/>
            </a:prstGeom>
          </p:spPr>
        </p:pic>
        <p:sp>
          <p:nvSpPr>
            <p:cNvPr id="21" name="TextBox 20"/>
            <p:cNvSpPr txBox="1"/>
            <p:nvPr/>
          </p:nvSpPr>
          <p:spPr>
            <a:xfrm rot="19006436">
              <a:off x="7419018" y="1721945"/>
              <a:ext cx="2320165" cy="707886"/>
            </a:xfrm>
            <a:prstGeom prst="rect">
              <a:avLst/>
            </a:prstGeom>
            <a:noFill/>
          </p:spPr>
          <p:txBody>
            <a:bodyPr wrap="square" rtlCol="0">
              <a:spAutoFit/>
            </a:bodyPr>
            <a:lstStyle/>
            <a:p>
              <a:pPr algn="ctr"/>
              <a:r>
                <a:rPr lang="en-GB" sz="2000" dirty="0" smtClean="0">
                  <a:solidFill>
                    <a:schemeClr val="accent4">
                      <a:lumMod val="75000"/>
                    </a:schemeClr>
                  </a:solidFill>
                  <a:latin typeface="Cooper Black" panose="0208090404030B020404" pitchFamily="18" charset="0"/>
                </a:rPr>
                <a:t>Physical Development</a:t>
              </a:r>
              <a:endParaRPr lang="en-GB" sz="1200" dirty="0">
                <a:solidFill>
                  <a:schemeClr val="accent4">
                    <a:lumMod val="75000"/>
                  </a:schemeClr>
                </a:solidFill>
                <a:latin typeface="Cooper Black" panose="0208090404030B020404" pitchFamily="18" charset="0"/>
              </a:endParaRPr>
            </a:p>
          </p:txBody>
        </p:sp>
      </p:grpSp>
      <p:grpSp>
        <p:nvGrpSpPr>
          <p:cNvPr id="34" name="Group 33"/>
          <p:cNvGrpSpPr/>
          <p:nvPr/>
        </p:nvGrpSpPr>
        <p:grpSpPr>
          <a:xfrm>
            <a:off x="6445776" y="3689256"/>
            <a:ext cx="2511865" cy="2516052"/>
            <a:chOff x="9907106" y="1939213"/>
            <a:chExt cx="2511865" cy="2516052"/>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7106" y="1939213"/>
              <a:ext cx="2511865" cy="2516052"/>
            </a:xfrm>
            <a:prstGeom prst="rect">
              <a:avLst/>
            </a:prstGeom>
          </p:spPr>
        </p:pic>
        <p:sp>
          <p:nvSpPr>
            <p:cNvPr id="22" name="TextBox 21"/>
            <p:cNvSpPr txBox="1"/>
            <p:nvPr/>
          </p:nvSpPr>
          <p:spPr>
            <a:xfrm rot="19274497">
              <a:off x="9948566" y="3035787"/>
              <a:ext cx="2311963" cy="707886"/>
            </a:xfrm>
            <a:prstGeom prst="rect">
              <a:avLst/>
            </a:prstGeom>
            <a:noFill/>
          </p:spPr>
          <p:txBody>
            <a:bodyPr wrap="square" rtlCol="0">
              <a:spAutoFit/>
            </a:bodyPr>
            <a:lstStyle/>
            <a:p>
              <a:pPr algn="ctr"/>
              <a:r>
                <a:rPr lang="en-GB" sz="2000" dirty="0" smtClean="0">
                  <a:solidFill>
                    <a:srgbClr val="00B050"/>
                  </a:solidFill>
                  <a:latin typeface="Cooper Black" panose="0208090404030B020404" pitchFamily="18" charset="0"/>
                </a:rPr>
                <a:t>Understanding the world</a:t>
              </a:r>
              <a:endParaRPr lang="en-GB" sz="2000" dirty="0">
                <a:solidFill>
                  <a:srgbClr val="00B050"/>
                </a:solidFill>
                <a:latin typeface="Cooper Black" panose="0208090404030B020404" pitchFamily="18" charset="0"/>
              </a:endParaRPr>
            </a:p>
          </p:txBody>
        </p:sp>
      </p:grpSp>
      <p:grpSp>
        <p:nvGrpSpPr>
          <p:cNvPr id="31" name="Group 30"/>
          <p:cNvGrpSpPr/>
          <p:nvPr/>
        </p:nvGrpSpPr>
        <p:grpSpPr>
          <a:xfrm>
            <a:off x="4411494" y="3695907"/>
            <a:ext cx="2584954" cy="2516052"/>
            <a:chOff x="1709700" y="3959450"/>
            <a:chExt cx="2584954" cy="2516052"/>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6071" y="3959450"/>
              <a:ext cx="2511865" cy="2516052"/>
            </a:xfrm>
            <a:prstGeom prst="rect">
              <a:avLst/>
            </a:prstGeom>
          </p:spPr>
        </p:pic>
        <p:sp>
          <p:nvSpPr>
            <p:cNvPr id="23" name="TextBox 22"/>
            <p:cNvSpPr txBox="1"/>
            <p:nvPr/>
          </p:nvSpPr>
          <p:spPr>
            <a:xfrm rot="19419464">
              <a:off x="1709700" y="5070529"/>
              <a:ext cx="2584954" cy="707886"/>
            </a:xfrm>
            <a:prstGeom prst="rect">
              <a:avLst/>
            </a:prstGeom>
            <a:noFill/>
          </p:spPr>
          <p:txBody>
            <a:bodyPr wrap="square" rtlCol="0">
              <a:spAutoFit/>
            </a:bodyPr>
            <a:lstStyle/>
            <a:p>
              <a:pPr algn="ctr"/>
              <a:r>
                <a:rPr lang="en-GB" sz="2000" dirty="0" smtClean="0">
                  <a:solidFill>
                    <a:schemeClr val="accent6"/>
                  </a:solidFill>
                  <a:latin typeface="Cooper Black" panose="0208090404030B020404" pitchFamily="18" charset="0"/>
                </a:rPr>
                <a:t>Expressive arts and design</a:t>
              </a:r>
              <a:endParaRPr lang="en-GB" sz="2000" dirty="0">
                <a:solidFill>
                  <a:schemeClr val="accent6"/>
                </a:solidFill>
                <a:latin typeface="Cooper Black" panose="0208090404030B020404" pitchFamily="18" charset="0"/>
              </a:endParaRPr>
            </a:p>
          </p:txBody>
        </p:sp>
      </p:grpSp>
      <p:grpSp>
        <p:nvGrpSpPr>
          <p:cNvPr id="32" name="Group 31"/>
          <p:cNvGrpSpPr/>
          <p:nvPr/>
        </p:nvGrpSpPr>
        <p:grpSpPr>
          <a:xfrm>
            <a:off x="4503513" y="1727123"/>
            <a:ext cx="2638537" cy="2516052"/>
            <a:chOff x="4746926" y="3973328"/>
            <a:chExt cx="2638537" cy="2516052"/>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1196" y="3973328"/>
              <a:ext cx="2511865" cy="2516052"/>
            </a:xfrm>
            <a:prstGeom prst="rect">
              <a:avLst/>
            </a:prstGeom>
          </p:spPr>
        </p:pic>
        <p:sp>
          <p:nvSpPr>
            <p:cNvPr id="24" name="TextBox 23"/>
            <p:cNvSpPr txBox="1"/>
            <p:nvPr/>
          </p:nvSpPr>
          <p:spPr>
            <a:xfrm rot="1983330">
              <a:off x="4746926" y="4910636"/>
              <a:ext cx="2179782" cy="707886"/>
            </a:xfrm>
            <a:prstGeom prst="rect">
              <a:avLst/>
            </a:prstGeom>
            <a:noFill/>
          </p:spPr>
          <p:txBody>
            <a:bodyPr wrap="square" rtlCol="0">
              <a:spAutoFit/>
            </a:bodyPr>
            <a:lstStyle/>
            <a:p>
              <a:pPr algn="ctr"/>
              <a:r>
                <a:rPr lang="en-GB" sz="2000" dirty="0" smtClean="0">
                  <a:solidFill>
                    <a:srgbClr val="00B0F0"/>
                  </a:solidFill>
                  <a:latin typeface="Cooper Black" panose="0208090404030B020404" pitchFamily="18" charset="0"/>
                </a:rPr>
                <a:t>Personal, social and</a:t>
              </a:r>
              <a:endParaRPr lang="en-GB" sz="2000" dirty="0">
                <a:solidFill>
                  <a:srgbClr val="00B0F0"/>
                </a:solidFill>
                <a:latin typeface="Cooper Black" panose="0208090404030B020404" pitchFamily="18" charset="0"/>
              </a:endParaRPr>
            </a:p>
          </p:txBody>
        </p:sp>
        <p:sp>
          <p:nvSpPr>
            <p:cNvPr id="25" name="TextBox 24"/>
            <p:cNvSpPr txBox="1"/>
            <p:nvPr/>
          </p:nvSpPr>
          <p:spPr>
            <a:xfrm>
              <a:off x="5226698" y="5595795"/>
              <a:ext cx="2158765" cy="400110"/>
            </a:xfrm>
            <a:prstGeom prst="rect">
              <a:avLst/>
            </a:prstGeom>
            <a:noFill/>
          </p:spPr>
          <p:txBody>
            <a:bodyPr wrap="square" rtlCol="0">
              <a:spAutoFit/>
            </a:bodyPr>
            <a:lstStyle/>
            <a:p>
              <a:r>
                <a:rPr lang="en-GB" sz="2000" dirty="0" smtClean="0">
                  <a:solidFill>
                    <a:srgbClr val="00B0F0"/>
                  </a:solidFill>
                  <a:latin typeface="Cooper Black" panose="0208090404030B020404" pitchFamily="18" charset="0"/>
                </a:rPr>
                <a:t>emotional</a:t>
              </a:r>
              <a:endParaRPr lang="en-GB" sz="2000" dirty="0">
                <a:solidFill>
                  <a:srgbClr val="00B0F0"/>
                </a:solidFill>
                <a:latin typeface="Cooper Black" panose="0208090404030B020404" pitchFamily="18" charset="0"/>
              </a:endParaRPr>
            </a:p>
          </p:txBody>
        </p:sp>
      </p:grpSp>
      <p:grpSp>
        <p:nvGrpSpPr>
          <p:cNvPr id="35" name="Group 34"/>
          <p:cNvGrpSpPr/>
          <p:nvPr/>
        </p:nvGrpSpPr>
        <p:grpSpPr>
          <a:xfrm>
            <a:off x="2412072" y="1716709"/>
            <a:ext cx="2612172" cy="2516052"/>
            <a:chOff x="8346205" y="4166446"/>
            <a:chExt cx="2612172" cy="2516052"/>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6512" y="4166446"/>
              <a:ext cx="2511865" cy="2516052"/>
            </a:xfrm>
            <a:prstGeom prst="rect">
              <a:avLst/>
            </a:prstGeom>
          </p:spPr>
        </p:pic>
        <p:sp>
          <p:nvSpPr>
            <p:cNvPr id="26" name="TextBox 25"/>
            <p:cNvSpPr txBox="1"/>
            <p:nvPr/>
          </p:nvSpPr>
          <p:spPr>
            <a:xfrm>
              <a:off x="8346205" y="4840247"/>
              <a:ext cx="2156542" cy="384721"/>
            </a:xfrm>
            <a:prstGeom prst="rect">
              <a:avLst/>
            </a:prstGeom>
            <a:noFill/>
          </p:spPr>
          <p:txBody>
            <a:bodyPr wrap="square" rtlCol="0">
              <a:spAutoFit/>
            </a:bodyPr>
            <a:lstStyle/>
            <a:p>
              <a:r>
                <a:rPr lang="en-GB" sz="1900" dirty="0" smtClean="0">
                  <a:solidFill>
                    <a:srgbClr val="C00000"/>
                  </a:solidFill>
                  <a:latin typeface="Cooper Black" panose="0208090404030B020404" pitchFamily="18" charset="0"/>
                </a:rPr>
                <a:t>Communication</a:t>
              </a:r>
              <a:endParaRPr lang="en-GB" sz="1900" dirty="0">
                <a:solidFill>
                  <a:srgbClr val="C00000"/>
                </a:solidFill>
                <a:latin typeface="Cooper Black" panose="0208090404030B020404" pitchFamily="18" charset="0"/>
              </a:endParaRPr>
            </a:p>
          </p:txBody>
        </p:sp>
        <p:sp>
          <p:nvSpPr>
            <p:cNvPr id="27" name="TextBox 26"/>
            <p:cNvSpPr txBox="1"/>
            <p:nvPr/>
          </p:nvSpPr>
          <p:spPr>
            <a:xfrm rot="2462065">
              <a:off x="9199040" y="5286815"/>
              <a:ext cx="753870" cy="369332"/>
            </a:xfrm>
            <a:prstGeom prst="rect">
              <a:avLst/>
            </a:prstGeom>
            <a:noFill/>
          </p:spPr>
          <p:txBody>
            <a:bodyPr wrap="square" rtlCol="0">
              <a:spAutoFit/>
            </a:bodyPr>
            <a:lstStyle/>
            <a:p>
              <a:r>
                <a:rPr lang="en-GB" dirty="0" smtClean="0">
                  <a:solidFill>
                    <a:srgbClr val="C00000"/>
                  </a:solidFill>
                  <a:latin typeface="Cooper Black" panose="0208090404030B020404" pitchFamily="18" charset="0"/>
                </a:rPr>
                <a:t>and</a:t>
              </a:r>
              <a:endParaRPr lang="en-GB" dirty="0">
                <a:solidFill>
                  <a:srgbClr val="C00000"/>
                </a:solidFill>
                <a:latin typeface="Cooper Black" panose="0208090404030B020404" pitchFamily="18" charset="0"/>
              </a:endParaRPr>
            </a:p>
          </p:txBody>
        </p:sp>
        <p:sp>
          <p:nvSpPr>
            <p:cNvPr id="28" name="TextBox 27"/>
            <p:cNvSpPr txBox="1"/>
            <p:nvPr/>
          </p:nvSpPr>
          <p:spPr>
            <a:xfrm>
              <a:off x="8847841" y="5789363"/>
              <a:ext cx="1589805" cy="400110"/>
            </a:xfrm>
            <a:prstGeom prst="rect">
              <a:avLst/>
            </a:prstGeom>
            <a:noFill/>
          </p:spPr>
          <p:txBody>
            <a:bodyPr wrap="square" rtlCol="0">
              <a:spAutoFit/>
            </a:bodyPr>
            <a:lstStyle/>
            <a:p>
              <a:r>
                <a:rPr lang="en-GB" sz="2000" dirty="0" smtClean="0">
                  <a:solidFill>
                    <a:srgbClr val="C00000"/>
                  </a:solidFill>
                  <a:latin typeface="Cooper Black" panose="0208090404030B020404" pitchFamily="18" charset="0"/>
                </a:rPr>
                <a:t>Language</a:t>
              </a:r>
              <a:endParaRPr lang="en-GB" sz="2000" dirty="0">
                <a:solidFill>
                  <a:srgbClr val="C00000"/>
                </a:solidFill>
                <a:latin typeface="Cooper Black" panose="0208090404030B020404" pitchFamily="18" charset="0"/>
              </a:endParaRPr>
            </a:p>
          </p:txBody>
        </p:sp>
      </p:grpSp>
    </p:spTree>
    <p:extLst>
      <p:ext uri="{BB962C8B-B14F-4D97-AF65-F5344CB8AC3E}">
        <p14:creationId xmlns:p14="http://schemas.microsoft.com/office/powerpoint/2010/main" val="229495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down)">
                                      <p:cBhvr>
                                        <p:cTn id="21" dur="580">
                                          <p:stCondLst>
                                            <p:cond delay="0"/>
                                          </p:stCondLst>
                                        </p:cTn>
                                        <p:tgtEl>
                                          <p:spTgt spid="30"/>
                                        </p:tgtEl>
                                      </p:cBhvr>
                                    </p:animEffect>
                                    <p:anim calcmode="lin" valueType="num">
                                      <p:cBhvr>
                                        <p:cTn id="22"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27" dur="26">
                                          <p:stCondLst>
                                            <p:cond delay="650"/>
                                          </p:stCondLst>
                                        </p:cTn>
                                        <p:tgtEl>
                                          <p:spTgt spid="30"/>
                                        </p:tgtEl>
                                      </p:cBhvr>
                                      <p:to x="100000" y="60000"/>
                                    </p:animScale>
                                    <p:animScale>
                                      <p:cBhvr>
                                        <p:cTn id="28" dur="166" decel="50000">
                                          <p:stCondLst>
                                            <p:cond delay="676"/>
                                          </p:stCondLst>
                                        </p:cTn>
                                        <p:tgtEl>
                                          <p:spTgt spid="30"/>
                                        </p:tgtEl>
                                      </p:cBhvr>
                                      <p:to x="100000" y="100000"/>
                                    </p:animScale>
                                    <p:animScale>
                                      <p:cBhvr>
                                        <p:cTn id="29" dur="26">
                                          <p:stCondLst>
                                            <p:cond delay="1312"/>
                                          </p:stCondLst>
                                        </p:cTn>
                                        <p:tgtEl>
                                          <p:spTgt spid="30"/>
                                        </p:tgtEl>
                                      </p:cBhvr>
                                      <p:to x="100000" y="80000"/>
                                    </p:animScale>
                                    <p:animScale>
                                      <p:cBhvr>
                                        <p:cTn id="30" dur="166" decel="50000">
                                          <p:stCondLst>
                                            <p:cond delay="1338"/>
                                          </p:stCondLst>
                                        </p:cTn>
                                        <p:tgtEl>
                                          <p:spTgt spid="30"/>
                                        </p:tgtEl>
                                      </p:cBhvr>
                                      <p:to x="100000" y="100000"/>
                                    </p:animScale>
                                    <p:animScale>
                                      <p:cBhvr>
                                        <p:cTn id="31" dur="26">
                                          <p:stCondLst>
                                            <p:cond delay="1642"/>
                                          </p:stCondLst>
                                        </p:cTn>
                                        <p:tgtEl>
                                          <p:spTgt spid="30"/>
                                        </p:tgtEl>
                                      </p:cBhvr>
                                      <p:to x="100000" y="90000"/>
                                    </p:animScale>
                                    <p:animScale>
                                      <p:cBhvr>
                                        <p:cTn id="32" dur="166" decel="50000">
                                          <p:stCondLst>
                                            <p:cond delay="1668"/>
                                          </p:stCondLst>
                                        </p:cTn>
                                        <p:tgtEl>
                                          <p:spTgt spid="30"/>
                                        </p:tgtEl>
                                      </p:cBhvr>
                                      <p:to x="100000" y="100000"/>
                                    </p:animScale>
                                    <p:animScale>
                                      <p:cBhvr>
                                        <p:cTn id="33" dur="26">
                                          <p:stCondLst>
                                            <p:cond delay="1808"/>
                                          </p:stCondLst>
                                        </p:cTn>
                                        <p:tgtEl>
                                          <p:spTgt spid="30"/>
                                        </p:tgtEl>
                                      </p:cBhvr>
                                      <p:to x="100000" y="95000"/>
                                    </p:animScale>
                                    <p:animScale>
                                      <p:cBhvr>
                                        <p:cTn id="34" dur="166" decel="50000">
                                          <p:stCondLst>
                                            <p:cond delay="1834"/>
                                          </p:stCondLst>
                                        </p:cTn>
                                        <p:tgtEl>
                                          <p:spTgt spid="30"/>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20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circle(in)">
                                      <p:cBhvr>
                                        <p:cTn id="44" dur="20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barn(inVertical)">
                                      <p:cBhvr>
                                        <p:cTn id="49" dur="500"/>
                                        <p:tgtEl>
                                          <p:spTgt spid="34"/>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5730" y="75529"/>
            <a:ext cx="8911687" cy="1280890"/>
          </a:xfrm>
        </p:spPr>
        <p:txBody>
          <a:bodyPr>
            <a:normAutofit fontScale="90000"/>
          </a:bodyPr>
          <a:lstStyle/>
          <a:p>
            <a:pPr algn="ctr"/>
            <a:r>
              <a:rPr lang="en-GB" sz="4800" b="1" dirty="0" smtClean="0">
                <a:latin typeface="Futura Next Book" panose="020B0502020204020303" pitchFamily="34" charset="0"/>
              </a:rPr>
              <a:t>Achieving the Early Learning Goal</a:t>
            </a:r>
            <a:endParaRPr lang="en-GB" sz="4800" b="1" dirty="0">
              <a:latin typeface="Futura Next Book" panose="020B0502020204020303" pitchFamily="34" charset="0"/>
            </a:endParaRPr>
          </a:p>
        </p:txBody>
      </p:sp>
      <p:sp>
        <p:nvSpPr>
          <p:cNvPr id="4" name="TextBox 3"/>
          <p:cNvSpPr txBox="1"/>
          <p:nvPr/>
        </p:nvSpPr>
        <p:spPr>
          <a:xfrm>
            <a:off x="1200044" y="1138999"/>
            <a:ext cx="2986085" cy="1661993"/>
          </a:xfrm>
          <a:prstGeom prst="rect">
            <a:avLst/>
          </a:prstGeom>
          <a:noFill/>
        </p:spPr>
        <p:txBody>
          <a:bodyPr wrap="square" rtlCol="0">
            <a:spAutoFit/>
          </a:bodyPr>
          <a:lstStyle/>
          <a:p>
            <a:pPr algn="ctr"/>
            <a:r>
              <a:rPr lang="en-GB" sz="2400" b="1" dirty="0" smtClean="0">
                <a:solidFill>
                  <a:srgbClr val="C00000"/>
                </a:solidFill>
                <a:latin typeface="Futura Next Book" panose="020B0502020204020303"/>
              </a:rPr>
              <a:t>Communication and Language</a:t>
            </a:r>
          </a:p>
          <a:p>
            <a:pPr marL="285750" indent="-285750" algn="ctr">
              <a:buFont typeface="Arial" panose="020B0604020202020204" pitchFamily="34" charset="0"/>
              <a:buChar char="•"/>
            </a:pPr>
            <a:r>
              <a:rPr lang="en-GB" dirty="0" smtClean="0">
                <a:latin typeface="Futura Next Book" panose="020B0502020204020303"/>
              </a:rPr>
              <a:t>Listening, Attention and understanding</a:t>
            </a:r>
          </a:p>
          <a:p>
            <a:pPr marL="285750" indent="-285750" algn="ctr">
              <a:buFont typeface="Arial" panose="020B0604020202020204" pitchFamily="34" charset="0"/>
              <a:buChar char="•"/>
            </a:pPr>
            <a:r>
              <a:rPr lang="en-GB" dirty="0" smtClean="0">
                <a:latin typeface="Futura Next Book" panose="020B0502020204020303"/>
              </a:rPr>
              <a:t>Speaking</a:t>
            </a:r>
            <a:endParaRPr lang="en-GB" dirty="0">
              <a:latin typeface="Futura Next Book" panose="020B0502020204020303"/>
            </a:endParaRPr>
          </a:p>
        </p:txBody>
      </p:sp>
      <p:sp>
        <p:nvSpPr>
          <p:cNvPr id="6" name="TextBox 5"/>
          <p:cNvSpPr txBox="1"/>
          <p:nvPr/>
        </p:nvSpPr>
        <p:spPr>
          <a:xfrm>
            <a:off x="4640525" y="1247709"/>
            <a:ext cx="3999253" cy="1661993"/>
          </a:xfrm>
          <a:prstGeom prst="rect">
            <a:avLst/>
          </a:prstGeom>
          <a:noFill/>
        </p:spPr>
        <p:txBody>
          <a:bodyPr wrap="square" rtlCol="0">
            <a:spAutoFit/>
          </a:bodyPr>
          <a:lstStyle/>
          <a:p>
            <a:pPr algn="ctr"/>
            <a:r>
              <a:rPr lang="en-GB" sz="2400" b="1" dirty="0" smtClean="0">
                <a:solidFill>
                  <a:srgbClr val="00B0F0"/>
                </a:solidFill>
                <a:latin typeface="Futura Next Book" panose="020B0502020204020303"/>
              </a:rPr>
              <a:t>Personal Social and Emotional Development</a:t>
            </a:r>
          </a:p>
          <a:p>
            <a:pPr marL="285750" indent="-285750" algn="ctr">
              <a:buFont typeface="Arial" panose="020B0604020202020204" pitchFamily="34" charset="0"/>
              <a:buChar char="•"/>
            </a:pPr>
            <a:r>
              <a:rPr lang="en-GB" dirty="0" smtClean="0">
                <a:latin typeface="Futura Next Book" panose="020B0502020204020303"/>
              </a:rPr>
              <a:t>Self Regulation</a:t>
            </a:r>
          </a:p>
          <a:p>
            <a:pPr marL="285750" indent="-285750" algn="ctr">
              <a:buFont typeface="Arial" panose="020B0604020202020204" pitchFamily="34" charset="0"/>
              <a:buChar char="•"/>
            </a:pPr>
            <a:r>
              <a:rPr lang="en-GB" dirty="0" smtClean="0">
                <a:latin typeface="Futura Next Book" panose="020B0502020204020303"/>
              </a:rPr>
              <a:t>Managing Self</a:t>
            </a:r>
          </a:p>
          <a:p>
            <a:pPr marL="285750" indent="-285750" algn="ctr">
              <a:buFont typeface="Arial" panose="020B0604020202020204" pitchFamily="34" charset="0"/>
              <a:buChar char="•"/>
            </a:pPr>
            <a:r>
              <a:rPr lang="en-GB" dirty="0" smtClean="0">
                <a:latin typeface="Futura Next Book" panose="020B0502020204020303"/>
              </a:rPr>
              <a:t>Building Relationships</a:t>
            </a:r>
            <a:endParaRPr lang="en-GB" dirty="0">
              <a:latin typeface="Futura Next Book" panose="020B0502020204020303"/>
            </a:endParaRPr>
          </a:p>
        </p:txBody>
      </p:sp>
      <p:sp>
        <p:nvSpPr>
          <p:cNvPr id="7" name="TextBox 6"/>
          <p:cNvSpPr txBox="1"/>
          <p:nvPr/>
        </p:nvSpPr>
        <p:spPr>
          <a:xfrm>
            <a:off x="9094175" y="1122499"/>
            <a:ext cx="2448928" cy="1384995"/>
          </a:xfrm>
          <a:prstGeom prst="rect">
            <a:avLst/>
          </a:prstGeom>
          <a:noFill/>
        </p:spPr>
        <p:txBody>
          <a:bodyPr wrap="square" rtlCol="0">
            <a:spAutoFit/>
          </a:bodyPr>
          <a:lstStyle/>
          <a:p>
            <a:pPr algn="ctr"/>
            <a:r>
              <a:rPr lang="en-GB" sz="2400" b="1" dirty="0" smtClean="0">
                <a:solidFill>
                  <a:srgbClr val="7030A0"/>
                </a:solidFill>
                <a:latin typeface="Futura Next Book" panose="020B0502020204020303"/>
              </a:rPr>
              <a:t>Physical Development</a:t>
            </a:r>
          </a:p>
          <a:p>
            <a:pPr marL="285750" indent="-285750" algn="ctr">
              <a:buFont typeface="Arial" panose="020B0604020202020204" pitchFamily="34" charset="0"/>
              <a:buChar char="•"/>
            </a:pPr>
            <a:r>
              <a:rPr lang="en-GB" dirty="0" smtClean="0">
                <a:latin typeface="Futura Next Book" panose="020B0502020204020303"/>
              </a:rPr>
              <a:t>Gross motor skills</a:t>
            </a:r>
          </a:p>
          <a:p>
            <a:pPr marL="285750" indent="-285750" algn="ctr">
              <a:buFont typeface="Arial" panose="020B0604020202020204" pitchFamily="34" charset="0"/>
              <a:buChar char="•"/>
            </a:pPr>
            <a:r>
              <a:rPr lang="en-GB" dirty="0" smtClean="0">
                <a:latin typeface="Futura Next Book" panose="020B0502020204020303"/>
              </a:rPr>
              <a:t>Fine Motor skills</a:t>
            </a:r>
            <a:endParaRPr lang="en-GB" dirty="0">
              <a:latin typeface="Futura Next Book" panose="020B0502020204020303"/>
            </a:endParaRPr>
          </a:p>
        </p:txBody>
      </p:sp>
      <p:sp>
        <p:nvSpPr>
          <p:cNvPr id="8" name="TextBox 7"/>
          <p:cNvSpPr txBox="1"/>
          <p:nvPr/>
        </p:nvSpPr>
        <p:spPr>
          <a:xfrm>
            <a:off x="734111" y="3768390"/>
            <a:ext cx="3157832" cy="1015663"/>
          </a:xfrm>
          <a:prstGeom prst="rect">
            <a:avLst/>
          </a:prstGeom>
          <a:noFill/>
        </p:spPr>
        <p:txBody>
          <a:bodyPr wrap="square" rtlCol="0">
            <a:spAutoFit/>
          </a:bodyPr>
          <a:lstStyle/>
          <a:p>
            <a:pPr algn="ctr"/>
            <a:r>
              <a:rPr lang="en-GB" sz="2400" b="1" dirty="0" smtClean="0">
                <a:solidFill>
                  <a:srgbClr val="0070C0"/>
                </a:solidFill>
                <a:latin typeface="Futura Next Book" panose="020B0502020204020303"/>
              </a:rPr>
              <a:t>Maths</a:t>
            </a:r>
          </a:p>
          <a:p>
            <a:pPr marL="285750" indent="-285750" algn="ctr">
              <a:buFont typeface="Arial" panose="020B0604020202020204" pitchFamily="34" charset="0"/>
              <a:buChar char="•"/>
            </a:pPr>
            <a:r>
              <a:rPr lang="en-GB" dirty="0" smtClean="0">
                <a:latin typeface="Futura Next Book" panose="020B0502020204020303"/>
              </a:rPr>
              <a:t>Number</a:t>
            </a:r>
          </a:p>
          <a:p>
            <a:pPr marL="285750" indent="-285750" algn="ctr">
              <a:buFont typeface="Arial" panose="020B0604020202020204" pitchFamily="34" charset="0"/>
              <a:buChar char="•"/>
            </a:pPr>
            <a:r>
              <a:rPr lang="en-GB" dirty="0" smtClean="0">
                <a:latin typeface="Futura Next Book" panose="020B0502020204020303"/>
              </a:rPr>
              <a:t>Number patterns</a:t>
            </a:r>
          </a:p>
        </p:txBody>
      </p:sp>
      <p:sp>
        <p:nvSpPr>
          <p:cNvPr id="9" name="TextBox 8"/>
          <p:cNvSpPr txBox="1"/>
          <p:nvPr/>
        </p:nvSpPr>
        <p:spPr>
          <a:xfrm>
            <a:off x="3738834" y="2964796"/>
            <a:ext cx="2336800" cy="1292662"/>
          </a:xfrm>
          <a:prstGeom prst="rect">
            <a:avLst/>
          </a:prstGeom>
          <a:noFill/>
        </p:spPr>
        <p:txBody>
          <a:bodyPr wrap="square" rtlCol="0">
            <a:spAutoFit/>
          </a:bodyPr>
          <a:lstStyle/>
          <a:p>
            <a:pPr algn="ctr"/>
            <a:r>
              <a:rPr lang="en-GB" sz="2400" b="1" dirty="0" smtClean="0">
                <a:solidFill>
                  <a:srgbClr val="FF0000"/>
                </a:solidFill>
                <a:latin typeface="Futura Next Book" panose="020B0502020204020303"/>
              </a:rPr>
              <a:t>Literacy</a:t>
            </a:r>
          </a:p>
          <a:p>
            <a:pPr marL="285750" indent="-285750" algn="ctr">
              <a:buFont typeface="Arial" panose="020B0604020202020204" pitchFamily="34" charset="0"/>
              <a:buChar char="•"/>
            </a:pPr>
            <a:r>
              <a:rPr lang="en-GB" dirty="0" smtClean="0">
                <a:latin typeface="Futura Next Book" panose="020B0502020204020303"/>
              </a:rPr>
              <a:t>Comprehension</a:t>
            </a:r>
          </a:p>
          <a:p>
            <a:pPr marL="285750" indent="-285750" algn="ctr">
              <a:buFont typeface="Arial" panose="020B0604020202020204" pitchFamily="34" charset="0"/>
              <a:buChar char="•"/>
            </a:pPr>
            <a:r>
              <a:rPr lang="en-GB" dirty="0" smtClean="0">
                <a:latin typeface="Futura Next Book" panose="020B0502020204020303"/>
              </a:rPr>
              <a:t>Word Reading</a:t>
            </a:r>
          </a:p>
          <a:p>
            <a:pPr marL="285750" indent="-285750" algn="ctr">
              <a:buFont typeface="Arial" panose="020B0604020202020204" pitchFamily="34" charset="0"/>
              <a:buChar char="•"/>
            </a:pPr>
            <a:r>
              <a:rPr lang="en-GB" dirty="0" smtClean="0">
                <a:latin typeface="Futura Next Book" panose="020B0502020204020303"/>
              </a:rPr>
              <a:t>Writing</a:t>
            </a:r>
            <a:endParaRPr lang="en-GB" dirty="0">
              <a:latin typeface="Futura Next Book" panose="020B0502020204020303"/>
            </a:endParaRPr>
          </a:p>
        </p:txBody>
      </p:sp>
      <p:grpSp>
        <p:nvGrpSpPr>
          <p:cNvPr id="38" name="Group 37"/>
          <p:cNvGrpSpPr/>
          <p:nvPr/>
        </p:nvGrpSpPr>
        <p:grpSpPr>
          <a:xfrm>
            <a:off x="6634707" y="4720820"/>
            <a:ext cx="5277536" cy="1978104"/>
            <a:chOff x="6634707" y="4720820"/>
            <a:chExt cx="5277536" cy="1978104"/>
          </a:xfrm>
        </p:grpSpPr>
        <p:sp>
          <p:nvSpPr>
            <p:cNvPr id="10" name="TextBox 9"/>
            <p:cNvSpPr txBox="1"/>
            <p:nvPr/>
          </p:nvSpPr>
          <p:spPr>
            <a:xfrm>
              <a:off x="6634707" y="4759932"/>
              <a:ext cx="2605229" cy="1938992"/>
            </a:xfrm>
            <a:prstGeom prst="rect">
              <a:avLst/>
            </a:prstGeom>
            <a:noFill/>
          </p:spPr>
          <p:txBody>
            <a:bodyPr wrap="square" rtlCol="0">
              <a:spAutoFit/>
            </a:bodyPr>
            <a:lstStyle/>
            <a:p>
              <a:pPr algn="ctr"/>
              <a:r>
                <a:rPr lang="en-GB" sz="2400" b="1" dirty="0" smtClean="0">
                  <a:solidFill>
                    <a:schemeClr val="accent6"/>
                  </a:solidFill>
                  <a:latin typeface="Futura Next Book" panose="020B0502020204020303"/>
                </a:rPr>
                <a:t>Understanding the world</a:t>
              </a:r>
            </a:p>
            <a:p>
              <a:pPr marL="285750" indent="-285750" algn="ctr">
                <a:buFont typeface="Arial" panose="020B0604020202020204" pitchFamily="34" charset="0"/>
                <a:buChar char="•"/>
              </a:pPr>
              <a:r>
                <a:rPr lang="en-GB" dirty="0" smtClean="0">
                  <a:latin typeface="Futura Next Book" panose="020B0502020204020303"/>
                </a:rPr>
                <a:t>Past and Present</a:t>
              </a:r>
            </a:p>
            <a:p>
              <a:pPr marL="285750" indent="-285750" algn="ctr">
                <a:buFont typeface="Arial" panose="020B0604020202020204" pitchFamily="34" charset="0"/>
                <a:buChar char="•"/>
              </a:pPr>
              <a:r>
                <a:rPr lang="en-GB" dirty="0" smtClean="0">
                  <a:latin typeface="Futura Next Book" panose="020B0502020204020303"/>
                </a:rPr>
                <a:t>People, Culture and Communities</a:t>
              </a:r>
            </a:p>
            <a:p>
              <a:pPr marL="285750" indent="-285750" algn="ctr">
                <a:buFont typeface="Arial" panose="020B0604020202020204" pitchFamily="34" charset="0"/>
                <a:buChar char="•"/>
              </a:pPr>
              <a:r>
                <a:rPr lang="en-GB" dirty="0" smtClean="0">
                  <a:latin typeface="Futura Next Book" panose="020B0502020204020303"/>
                </a:rPr>
                <a:t>The Natural World</a:t>
              </a:r>
              <a:endParaRPr lang="en-GB" dirty="0">
                <a:latin typeface="Futura Next Book" panose="020B0502020204020303"/>
              </a:endParaRPr>
            </a:p>
          </p:txBody>
        </p:sp>
        <p:sp>
          <p:nvSpPr>
            <p:cNvPr id="11" name="TextBox 10"/>
            <p:cNvSpPr txBox="1"/>
            <p:nvPr/>
          </p:nvSpPr>
          <p:spPr>
            <a:xfrm>
              <a:off x="9469225" y="4720820"/>
              <a:ext cx="2443018" cy="1938992"/>
            </a:xfrm>
            <a:prstGeom prst="rect">
              <a:avLst/>
            </a:prstGeom>
            <a:noFill/>
          </p:spPr>
          <p:txBody>
            <a:bodyPr wrap="square" rtlCol="0">
              <a:spAutoFit/>
            </a:bodyPr>
            <a:lstStyle/>
            <a:p>
              <a:pPr algn="ctr"/>
              <a:r>
                <a:rPr lang="en-GB" sz="2400" b="1" dirty="0" smtClean="0">
                  <a:solidFill>
                    <a:schemeClr val="accent6"/>
                  </a:solidFill>
                  <a:latin typeface="Futura Next Book" panose="020B0502020204020303"/>
                </a:rPr>
                <a:t>Expressive Arts and Design</a:t>
              </a:r>
              <a:endParaRPr lang="en-GB" sz="2400" dirty="0" smtClean="0">
                <a:solidFill>
                  <a:schemeClr val="accent6"/>
                </a:solidFill>
                <a:latin typeface="Futura Next Book" panose="020B0502020204020303"/>
              </a:endParaRPr>
            </a:p>
            <a:p>
              <a:pPr marL="342900" indent="-342900" algn="ctr">
                <a:buFont typeface="Arial" panose="020B0604020202020204" pitchFamily="34" charset="0"/>
                <a:buChar char="•"/>
              </a:pPr>
              <a:r>
                <a:rPr lang="en-GB" dirty="0" smtClean="0">
                  <a:latin typeface="Futura Next Book" panose="020B0502020204020303"/>
                </a:rPr>
                <a:t>Creating with materials</a:t>
              </a:r>
            </a:p>
            <a:p>
              <a:pPr marL="342900" indent="-342900" algn="ctr">
                <a:buFont typeface="Arial" panose="020B0604020202020204" pitchFamily="34" charset="0"/>
                <a:buChar char="•"/>
              </a:pPr>
              <a:r>
                <a:rPr lang="en-GB" dirty="0" smtClean="0">
                  <a:latin typeface="Futura Next Book" panose="020B0502020204020303"/>
                </a:rPr>
                <a:t>Being imaginative and expressive</a:t>
              </a:r>
              <a:endParaRPr lang="en-GB" dirty="0">
                <a:latin typeface="Futura Next Book" panose="020B0502020204020303"/>
              </a:endParaRPr>
            </a:p>
          </p:txBody>
        </p:sp>
      </p:grpSp>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76" y="5201587"/>
            <a:ext cx="3749854" cy="1562439"/>
          </a:xfrm>
          <a:prstGeom prst="rect">
            <a:avLst/>
          </a:prstGeom>
        </p:spPr>
      </p:pic>
    </p:spTree>
    <p:extLst>
      <p:ext uri="{BB962C8B-B14F-4D97-AF65-F5344CB8AC3E}">
        <p14:creationId xmlns:p14="http://schemas.microsoft.com/office/powerpoint/2010/main" val="2044720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fltVal val="0"/>
                                          </p:val>
                                        </p:tav>
                                        <p:tav tm="100000">
                                          <p:val>
                                            <p:strVal val="#ppt_w"/>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style.rotation</p:attrName>
                                        </p:attrNameLst>
                                      </p:cBhvr>
                                      <p:tavLst>
                                        <p:tav tm="0">
                                          <p:val>
                                            <p:fltVal val="90"/>
                                          </p:val>
                                        </p:tav>
                                        <p:tav tm="100000">
                                          <p:val>
                                            <p:fltVal val="0"/>
                                          </p:val>
                                        </p:tav>
                                      </p:tavLst>
                                    </p:anim>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barn(inVertical)">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6668"/>
            <a:ext cx="10515600" cy="1325563"/>
          </a:xfrm>
        </p:spPr>
        <p:txBody>
          <a:bodyPr>
            <a:normAutofit/>
          </a:bodyPr>
          <a:lstStyle/>
          <a:p>
            <a:pPr algn="ctr"/>
            <a:r>
              <a:rPr lang="en-GB" sz="4800" b="1" dirty="0" smtClean="0">
                <a:latin typeface="Futura Next Book" panose="020B0502020204020303" pitchFamily="34" charset="0"/>
              </a:rPr>
              <a:t>How we cover the curriculum?</a:t>
            </a:r>
            <a:endParaRPr lang="en-GB" sz="4800" b="1" dirty="0">
              <a:latin typeface="Futura Next Book" panose="020B0502020204020303" pitchFamily="34" charset="0"/>
            </a:endParaRPr>
          </a:p>
        </p:txBody>
      </p:sp>
      <p:sp>
        <p:nvSpPr>
          <p:cNvPr id="8" name="TextBox 7"/>
          <p:cNvSpPr txBox="1"/>
          <p:nvPr/>
        </p:nvSpPr>
        <p:spPr>
          <a:xfrm>
            <a:off x="2948065" y="1603947"/>
            <a:ext cx="6295869" cy="2677656"/>
          </a:xfrm>
          <a:prstGeom prst="rect">
            <a:avLst/>
          </a:prstGeom>
          <a:noFill/>
        </p:spPr>
        <p:txBody>
          <a:bodyPr wrap="square" rtlCol="0">
            <a:spAutoFit/>
          </a:bodyPr>
          <a:lstStyle/>
          <a:p>
            <a:pPr algn="ctr"/>
            <a:r>
              <a:rPr lang="en-GB" sz="2800" dirty="0" smtClean="0">
                <a:latin typeface="Futura Next Book" panose="020B0502020204020303"/>
              </a:rPr>
              <a:t>Monday – Literacy focus</a:t>
            </a:r>
          </a:p>
          <a:p>
            <a:pPr algn="ctr"/>
            <a:r>
              <a:rPr lang="en-GB" sz="2800" dirty="0" smtClean="0">
                <a:latin typeface="Futura Next Book" panose="020B0502020204020303"/>
              </a:rPr>
              <a:t>Tuesday – Literacy focus</a:t>
            </a:r>
          </a:p>
          <a:p>
            <a:pPr algn="ctr"/>
            <a:r>
              <a:rPr lang="en-GB" sz="2800" dirty="0" smtClean="0">
                <a:latin typeface="Futura Next Book" panose="020B0502020204020303"/>
              </a:rPr>
              <a:t>Wednesday – Maths focus</a:t>
            </a:r>
          </a:p>
          <a:p>
            <a:pPr algn="ctr"/>
            <a:r>
              <a:rPr lang="en-GB" sz="2800" dirty="0" smtClean="0">
                <a:latin typeface="Futura Next Book" panose="020B0502020204020303"/>
              </a:rPr>
              <a:t>Thursday – Maths focus</a:t>
            </a:r>
          </a:p>
          <a:p>
            <a:pPr algn="ctr"/>
            <a:r>
              <a:rPr lang="en-GB" sz="2800" dirty="0" smtClean="0">
                <a:latin typeface="Futura Next Book" panose="020B0502020204020303"/>
              </a:rPr>
              <a:t>Friday – PSHE Focus</a:t>
            </a:r>
          </a:p>
          <a:p>
            <a:pPr algn="ctr"/>
            <a:r>
              <a:rPr lang="en-GB" sz="2800" dirty="0" smtClean="0">
                <a:latin typeface="Futura Next Book" panose="020B0502020204020303"/>
              </a:rPr>
              <a:t>Afternoon sessions – Topic focus</a:t>
            </a:r>
            <a:endParaRPr lang="en-GB" sz="2800" dirty="0">
              <a:latin typeface="Futura Next Book" panose="020B0502020204020303"/>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8763" y="4572001"/>
            <a:ext cx="3039518" cy="2022661"/>
          </a:xfrm>
          <a:prstGeom prst="rect">
            <a:avLst/>
          </a:prstGeom>
        </p:spPr>
      </p:pic>
    </p:spTree>
    <p:extLst>
      <p:ext uri="{BB962C8B-B14F-4D97-AF65-F5344CB8AC3E}">
        <p14:creationId xmlns:p14="http://schemas.microsoft.com/office/powerpoint/2010/main" val="29879755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2696"/>
          </a:xfrm>
        </p:spPr>
        <p:txBody>
          <a:bodyPr>
            <a:normAutofit/>
          </a:bodyPr>
          <a:lstStyle/>
          <a:p>
            <a:pPr algn="ctr"/>
            <a:r>
              <a:rPr lang="en-GB" sz="3700" b="1" dirty="0" smtClean="0">
                <a:latin typeface="Futura Next Book" panose="020B0502020204020303" pitchFamily="34" charset="0"/>
              </a:rPr>
              <a:t>Phonics – Little </a:t>
            </a:r>
            <a:r>
              <a:rPr lang="en-GB" sz="3700" b="1" dirty="0" err="1" smtClean="0">
                <a:latin typeface="Futura Next Book" panose="020B0502020204020303" pitchFamily="34" charset="0"/>
              </a:rPr>
              <a:t>Wandle</a:t>
            </a:r>
            <a:endParaRPr lang="en-GB" sz="3700" b="1" dirty="0">
              <a:latin typeface="Futura Next Book" panose="020B0502020204020303" pitchFamily="34" charset="0"/>
            </a:endParaRPr>
          </a:p>
        </p:txBody>
      </p:sp>
      <p:sp>
        <p:nvSpPr>
          <p:cNvPr id="3" name="Content Placeholder 2"/>
          <p:cNvSpPr>
            <a:spLocks noGrp="1"/>
          </p:cNvSpPr>
          <p:nvPr>
            <p:ph idx="1"/>
          </p:nvPr>
        </p:nvSpPr>
        <p:spPr>
          <a:xfrm>
            <a:off x="1213815" y="952909"/>
            <a:ext cx="10828283" cy="5320315"/>
          </a:xfrm>
        </p:spPr>
        <p:txBody>
          <a:bodyPr>
            <a:normAutofit lnSpcReduction="10000"/>
          </a:bodyPr>
          <a:lstStyle/>
          <a:p>
            <a:pPr marL="0" indent="0">
              <a:lnSpc>
                <a:spcPct val="110000"/>
              </a:lnSpc>
              <a:spcBef>
                <a:spcPct val="0"/>
              </a:spcBef>
              <a:buNone/>
            </a:pPr>
            <a:endParaRPr lang="en-GB" sz="4800" dirty="0">
              <a:latin typeface="Futura Next Book" panose="020B0502020204020303" pitchFamily="34" charset="0"/>
              <a:ea typeface="+mj-ea"/>
              <a:cs typeface="+mj-cs"/>
            </a:endParaRPr>
          </a:p>
          <a:p>
            <a:pPr>
              <a:lnSpc>
                <a:spcPct val="110000"/>
              </a:lnSpc>
              <a:spcBef>
                <a:spcPct val="0"/>
              </a:spcBef>
            </a:pPr>
            <a:r>
              <a:rPr lang="en-GB" sz="3000" dirty="0" smtClean="0">
                <a:latin typeface="Futura Next Book" panose="020B0502020204020303" pitchFamily="34" charset="0"/>
                <a:ea typeface="+mj-ea"/>
                <a:cs typeface="+mj-cs"/>
              </a:rPr>
              <a:t>Phonics is taught daily</a:t>
            </a:r>
          </a:p>
          <a:p>
            <a:pPr>
              <a:lnSpc>
                <a:spcPct val="110000"/>
              </a:lnSpc>
              <a:spcBef>
                <a:spcPct val="0"/>
              </a:spcBef>
            </a:pPr>
            <a:r>
              <a:rPr lang="en-GB" sz="3000" dirty="0" smtClean="0">
                <a:latin typeface="Futura Next Book" panose="020B0502020204020303" pitchFamily="34" charset="0"/>
                <a:ea typeface="+mj-ea"/>
                <a:cs typeface="+mj-cs"/>
              </a:rPr>
              <a:t>4 sounds introduced weekly, with a review at the end of the week</a:t>
            </a:r>
          </a:p>
          <a:p>
            <a:pPr>
              <a:lnSpc>
                <a:spcPct val="110000"/>
              </a:lnSpc>
              <a:spcBef>
                <a:spcPct val="0"/>
              </a:spcBef>
            </a:pPr>
            <a:r>
              <a:rPr lang="en-GB" sz="3000" dirty="0" smtClean="0">
                <a:latin typeface="Futura Next Book" panose="020B0502020204020303" pitchFamily="34" charset="0"/>
                <a:ea typeface="+mj-ea"/>
                <a:cs typeface="+mj-cs"/>
              </a:rPr>
              <a:t>Read  the same book 3 times a week with a different focus each day</a:t>
            </a:r>
          </a:p>
          <a:p>
            <a:pPr>
              <a:lnSpc>
                <a:spcPct val="110000"/>
              </a:lnSpc>
              <a:spcBef>
                <a:spcPct val="0"/>
              </a:spcBef>
            </a:pPr>
            <a:r>
              <a:rPr lang="en-GB" sz="3000" dirty="0" smtClean="0">
                <a:latin typeface="Futura Next Book" panose="020B0502020204020303" pitchFamily="34" charset="0"/>
                <a:ea typeface="+mj-ea"/>
                <a:cs typeface="+mj-cs"/>
              </a:rPr>
              <a:t>These books will be sent home on Friday with Reading Record book</a:t>
            </a:r>
          </a:p>
          <a:p>
            <a:pPr>
              <a:lnSpc>
                <a:spcPct val="110000"/>
              </a:lnSpc>
              <a:spcBef>
                <a:spcPct val="0"/>
              </a:spcBef>
            </a:pPr>
            <a:r>
              <a:rPr lang="en-GB" sz="3000" dirty="0" smtClean="0">
                <a:latin typeface="Futura Next Book" panose="020B0502020204020303" pitchFamily="34" charset="0"/>
                <a:ea typeface="+mj-ea"/>
                <a:cs typeface="+mj-cs"/>
              </a:rPr>
              <a:t>When </a:t>
            </a:r>
            <a:r>
              <a:rPr lang="en-GB" sz="3000" dirty="0">
                <a:latin typeface="Futura Next Book" panose="020B0502020204020303" pitchFamily="34" charset="0"/>
                <a:ea typeface="+mj-ea"/>
                <a:cs typeface="+mj-cs"/>
              </a:rPr>
              <a:t>you hear your child read please sign their reading </a:t>
            </a:r>
            <a:r>
              <a:rPr lang="en-GB" sz="3000" dirty="0" smtClean="0">
                <a:latin typeface="Futura Next Book" panose="020B0502020204020303" pitchFamily="34" charset="0"/>
                <a:ea typeface="+mj-ea"/>
                <a:cs typeface="+mj-cs"/>
              </a:rPr>
              <a:t>record and return it to school on the following Tuesday</a:t>
            </a:r>
            <a:endParaRPr lang="en-GB" sz="3000" dirty="0">
              <a:latin typeface="Futura Next Book" panose="020B0502020204020303" pitchFamily="34" charset="0"/>
              <a:ea typeface="+mj-ea"/>
              <a:cs typeface="+mj-cs"/>
            </a:endParaRPr>
          </a:p>
          <a:p>
            <a:pPr>
              <a:lnSpc>
                <a:spcPct val="110000"/>
              </a:lnSpc>
              <a:spcBef>
                <a:spcPct val="0"/>
              </a:spcBef>
            </a:pPr>
            <a:endParaRPr lang="en-GB" sz="5000" dirty="0" smtClean="0">
              <a:latin typeface="Futura Next Book" panose="020B0502020204020303" pitchFamily="34" charset="0"/>
              <a:ea typeface="+mj-ea"/>
              <a:cs typeface="+mj-cs"/>
            </a:endParaRPr>
          </a:p>
          <a:p>
            <a:endParaRPr lang="en-GB" dirty="0">
              <a:latin typeface="Comic Sans MS" panose="030F0702030302020204" pitchFamily="66"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3606" y="150566"/>
            <a:ext cx="2139582" cy="1604686"/>
          </a:xfrm>
          <a:prstGeom prst="rect">
            <a:avLst/>
          </a:prstGeom>
        </p:spPr>
      </p:pic>
    </p:spTree>
    <p:extLst>
      <p:ext uri="{BB962C8B-B14F-4D97-AF65-F5344CB8AC3E}">
        <p14:creationId xmlns:p14="http://schemas.microsoft.com/office/powerpoint/2010/main" val="19005244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5202" y="354160"/>
            <a:ext cx="8911687" cy="1280890"/>
          </a:xfrm>
        </p:spPr>
        <p:txBody>
          <a:bodyPr>
            <a:normAutofit/>
          </a:bodyPr>
          <a:lstStyle/>
          <a:p>
            <a:pPr algn="ctr">
              <a:spcBef>
                <a:spcPts val="1000"/>
              </a:spcBef>
            </a:pPr>
            <a:r>
              <a:rPr lang="en-GB" sz="4800" b="1" dirty="0" smtClean="0">
                <a:latin typeface="Futura Next Book" panose="020B0502020204020303" pitchFamily="34" charset="0"/>
              </a:rPr>
              <a:t>Homework</a:t>
            </a:r>
            <a:endParaRPr lang="en-GB" sz="4800" b="1" dirty="0">
              <a:latin typeface="Futura Next Book" panose="020B0502020204020303" pitchFamily="34" charset="0"/>
            </a:endParaRPr>
          </a:p>
        </p:txBody>
      </p:sp>
      <p:sp>
        <p:nvSpPr>
          <p:cNvPr id="3" name="Content Placeholder 2"/>
          <p:cNvSpPr>
            <a:spLocks noGrp="1"/>
          </p:cNvSpPr>
          <p:nvPr>
            <p:ph idx="1"/>
          </p:nvPr>
        </p:nvSpPr>
        <p:spPr>
          <a:xfrm>
            <a:off x="2094537" y="1698885"/>
            <a:ext cx="8915400" cy="3777622"/>
          </a:xfrm>
        </p:spPr>
        <p:txBody>
          <a:bodyPr>
            <a:noAutofit/>
          </a:bodyPr>
          <a:lstStyle/>
          <a:p>
            <a:r>
              <a:rPr lang="en-GB" sz="2400" dirty="0">
                <a:latin typeface="Futura Next Book" panose="020B0502020204020303" pitchFamily="34" charset="0"/>
                <a:ea typeface="+mj-ea"/>
                <a:cs typeface="+mj-cs"/>
              </a:rPr>
              <a:t>This year there will be regular tasks for you to do at home with your child. </a:t>
            </a:r>
            <a:r>
              <a:rPr lang="en-GB" sz="2400" dirty="0" smtClean="0">
                <a:latin typeface="Futura Next Book" panose="020B0502020204020303" pitchFamily="34" charset="0"/>
                <a:ea typeface="+mj-ea"/>
                <a:cs typeface="+mj-cs"/>
              </a:rPr>
              <a:t>These will be uploaded on Google Classroom on a weekly basis</a:t>
            </a:r>
            <a:endParaRPr lang="en-GB" sz="2400" dirty="0">
              <a:latin typeface="Futura Next Book" panose="020B0502020204020303" pitchFamily="34" charset="0"/>
              <a:ea typeface="+mj-ea"/>
              <a:cs typeface="+mj-cs"/>
            </a:endParaRPr>
          </a:p>
          <a:p>
            <a:r>
              <a:rPr lang="en-GB" sz="2400" dirty="0" smtClean="0">
                <a:latin typeface="Futura Next Book" panose="020B0502020204020303" pitchFamily="34" charset="0"/>
                <a:ea typeface="+mj-ea"/>
                <a:cs typeface="+mj-cs"/>
              </a:rPr>
              <a:t>You will be able to upload the homework on Google classroom or bring it in to school</a:t>
            </a:r>
            <a:endParaRPr lang="en-GB" sz="2400" dirty="0">
              <a:latin typeface="Futura Next Book" panose="020B0502020204020303" pitchFamily="34" charset="0"/>
              <a:ea typeface="+mj-ea"/>
              <a:cs typeface="+mj-cs"/>
            </a:endParaRPr>
          </a:p>
          <a:p>
            <a:r>
              <a:rPr lang="en-GB" sz="2400" dirty="0">
                <a:latin typeface="Futura Next Book" panose="020B0502020204020303" pitchFamily="34" charset="0"/>
                <a:ea typeface="+mj-ea"/>
                <a:cs typeface="+mj-cs"/>
              </a:rPr>
              <a:t>Please hear your child read </a:t>
            </a:r>
            <a:r>
              <a:rPr lang="en-GB" sz="2400" dirty="0" smtClean="0">
                <a:latin typeface="Futura Next Book" panose="020B0502020204020303" pitchFamily="34" charset="0"/>
                <a:ea typeface="+mj-ea"/>
                <a:cs typeface="+mj-cs"/>
              </a:rPr>
              <a:t>regularly – reading books will go home on Friday, along with a library book</a:t>
            </a:r>
            <a:endParaRPr lang="en-GB" sz="2400" dirty="0">
              <a:latin typeface="Futura Next Book" panose="020B0502020204020303" pitchFamily="34" charset="0"/>
              <a:ea typeface="+mj-ea"/>
              <a:cs typeface="+mj-cs"/>
            </a:endParaRPr>
          </a:p>
          <a:p>
            <a:r>
              <a:rPr lang="en-US" sz="2400" dirty="0" smtClean="0">
                <a:latin typeface="Futura Next Book" panose="020B0502020204020303" pitchFamily="34" charset="0"/>
                <a:ea typeface="+mj-ea"/>
                <a:cs typeface="+mj-cs"/>
              </a:rPr>
              <a:t>Help your child learn their tricky words</a:t>
            </a:r>
            <a:endParaRPr lang="en-GB" sz="2400" dirty="0">
              <a:latin typeface="Futura Next Book" panose="020B0502020204020303" pitchFamily="34" charset="0"/>
              <a:ea typeface="+mj-ea"/>
              <a:cs typeface="+mj-cs"/>
            </a:endParaRPr>
          </a:p>
          <a:p>
            <a:r>
              <a:rPr lang="en-GB" sz="2400" dirty="0">
                <a:latin typeface="Futura Next Book" panose="020B0502020204020303" pitchFamily="34" charset="0"/>
                <a:ea typeface="+mj-ea"/>
                <a:cs typeface="+mj-cs"/>
              </a:rPr>
              <a:t>Please keep practising the correct letter </a:t>
            </a:r>
            <a:r>
              <a:rPr lang="en-GB" sz="2400" dirty="0" smtClean="0">
                <a:latin typeface="Futura Next Book" panose="020B0502020204020303" pitchFamily="34" charset="0"/>
                <a:ea typeface="+mj-ea"/>
                <a:cs typeface="+mj-cs"/>
              </a:rPr>
              <a:t>formation</a:t>
            </a:r>
            <a:endParaRPr lang="en-GB" sz="2400" dirty="0">
              <a:latin typeface="Futura Next Book" panose="020B0502020204020303" pitchFamily="34" charset="0"/>
              <a:ea typeface="+mj-ea"/>
              <a:cs typeface="+mj-cs"/>
            </a:endParaRPr>
          </a:p>
        </p:txBody>
      </p:sp>
      <p:pic>
        <p:nvPicPr>
          <p:cNvPr id="4" name="Picture 3"/>
          <p:cNvPicPr>
            <a:picLocks noChangeAspect="1"/>
          </p:cNvPicPr>
          <p:nvPr/>
        </p:nvPicPr>
        <p:blipFill>
          <a:blip r:embed="rId3"/>
          <a:stretch>
            <a:fillRect/>
          </a:stretch>
        </p:blipFill>
        <p:spPr>
          <a:xfrm>
            <a:off x="9846301" y="4748463"/>
            <a:ext cx="1861177" cy="1861177"/>
          </a:xfrm>
          <a:prstGeom prst="rect">
            <a:avLst/>
          </a:prstGeom>
        </p:spPr>
      </p:pic>
    </p:spTree>
    <p:extLst>
      <p:ext uri="{BB962C8B-B14F-4D97-AF65-F5344CB8AC3E}">
        <p14:creationId xmlns:p14="http://schemas.microsoft.com/office/powerpoint/2010/main" val="37124705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56" y="544735"/>
            <a:ext cx="8911687" cy="1280890"/>
          </a:xfrm>
        </p:spPr>
        <p:txBody>
          <a:bodyPr>
            <a:normAutofit/>
          </a:bodyPr>
          <a:lstStyle/>
          <a:p>
            <a:pPr algn="ctr"/>
            <a:r>
              <a:rPr lang="en-GB" sz="4800" b="1" dirty="0">
                <a:latin typeface="Futura Next Book" panose="020B0502020204020303" pitchFamily="34" charset="0"/>
              </a:rPr>
              <a:t>In </a:t>
            </a:r>
            <a:r>
              <a:rPr lang="en-GB" sz="4800" b="1" dirty="0" smtClean="0">
                <a:latin typeface="Futura Next Book" panose="020B0502020204020303" pitchFamily="34" charset="0"/>
              </a:rPr>
              <a:t>General</a:t>
            </a:r>
            <a:endParaRPr lang="en-GB" sz="4800" b="1" dirty="0">
              <a:latin typeface="Futura Next Book" panose="020B0502020204020303" pitchFamily="34" charset="0"/>
            </a:endParaRPr>
          </a:p>
        </p:txBody>
      </p:sp>
      <p:sp>
        <p:nvSpPr>
          <p:cNvPr id="3" name="Content Placeholder 2"/>
          <p:cNvSpPr>
            <a:spLocks noGrp="1"/>
          </p:cNvSpPr>
          <p:nvPr>
            <p:ph idx="1"/>
          </p:nvPr>
        </p:nvSpPr>
        <p:spPr>
          <a:xfrm>
            <a:off x="838199" y="1570444"/>
            <a:ext cx="10515600" cy="4669768"/>
          </a:xfrm>
        </p:spPr>
        <p:txBody>
          <a:bodyPr>
            <a:normAutofit fontScale="85000" lnSpcReduction="10000"/>
          </a:bodyPr>
          <a:lstStyle/>
          <a:p>
            <a:endParaRPr lang="en-GB" dirty="0">
              <a:latin typeface="Comic Sans MS" panose="030F0702030302020204" pitchFamily="66" charset="0"/>
            </a:endParaRPr>
          </a:p>
          <a:p>
            <a:r>
              <a:rPr lang="en-GB" sz="3200" dirty="0">
                <a:latin typeface="Futura Next Book" panose="020B0502020204020303" pitchFamily="34" charset="0"/>
                <a:ea typeface="+mj-ea"/>
                <a:cs typeface="+mj-cs"/>
              </a:rPr>
              <a:t>We send out ‘WOW certificates’ every term for you to fill in any achievements your child has made at home or out of school. The first ones will be given around the time of the first parent conference (October</a:t>
            </a:r>
            <a:r>
              <a:rPr lang="en-GB" sz="3200" dirty="0" smtClean="0">
                <a:latin typeface="Futura Next Book" panose="020B0502020204020303" pitchFamily="34" charset="0"/>
                <a:ea typeface="+mj-ea"/>
                <a:cs typeface="+mj-cs"/>
              </a:rPr>
              <a:t>)</a:t>
            </a:r>
          </a:p>
          <a:p>
            <a:r>
              <a:rPr lang="en-GB" sz="3200" dirty="0" smtClean="0">
                <a:latin typeface="Futura Next Book" panose="020B0502020204020303" pitchFamily="34" charset="0"/>
                <a:ea typeface="+mj-ea"/>
                <a:cs typeface="+mj-cs"/>
              </a:rPr>
              <a:t>We will not be doing formal P.E until the summer term so we will let you know when you need to buy a P.E kit. In the mean time please ensure that your child has named appropriate clothing in school that is suitable for every weather! </a:t>
            </a:r>
          </a:p>
          <a:p>
            <a:r>
              <a:rPr lang="en-GB" sz="3200" dirty="0" smtClean="0">
                <a:latin typeface="Futura Next Book" panose="020B0502020204020303" pitchFamily="34" charset="0"/>
                <a:ea typeface="+mj-ea"/>
                <a:cs typeface="+mj-cs"/>
              </a:rPr>
              <a:t>During the day we have a fruit snack – you may provide this for your child but please ensure that it is fruit.</a:t>
            </a:r>
            <a:endParaRPr lang="en-GB" sz="3200" dirty="0">
              <a:latin typeface="Futura Next Book" panose="020B0502020204020303" pitchFamily="34" charset="0"/>
              <a:ea typeface="+mj-ea"/>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3257055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544735"/>
            <a:ext cx="8911687" cy="1280890"/>
          </a:xfrm>
        </p:spPr>
        <p:txBody>
          <a:bodyPr>
            <a:normAutofit/>
          </a:bodyPr>
          <a:lstStyle/>
          <a:p>
            <a:pPr algn="ctr"/>
            <a:r>
              <a:rPr lang="en-GB" sz="4800" b="1" dirty="0" smtClean="0">
                <a:latin typeface="Futura Next Book" panose="020B0502020204020303" pitchFamily="34" charset="0"/>
              </a:rPr>
              <a:t>What can I do at home?</a:t>
            </a:r>
            <a:endParaRPr lang="en-GB" sz="4800" b="1" dirty="0">
              <a:latin typeface="Futura Next Book" panose="020B0502020204020303" pitchFamily="34" charset="0"/>
            </a:endParaRPr>
          </a:p>
        </p:txBody>
      </p:sp>
      <p:sp>
        <p:nvSpPr>
          <p:cNvPr id="3" name="Content Placeholder 2"/>
          <p:cNvSpPr>
            <a:spLocks noGrp="1"/>
          </p:cNvSpPr>
          <p:nvPr>
            <p:ph idx="1"/>
          </p:nvPr>
        </p:nvSpPr>
        <p:spPr>
          <a:xfrm>
            <a:off x="838199" y="1825625"/>
            <a:ext cx="10515600" cy="4669768"/>
          </a:xfrm>
        </p:spPr>
        <p:txBody>
          <a:bodyPr>
            <a:normAutofit/>
          </a:bodyPr>
          <a:lstStyle/>
          <a:p>
            <a:endParaRPr lang="en-GB" dirty="0">
              <a:latin typeface="Comic Sans MS" panose="030F0702030302020204" pitchFamily="66" charset="0"/>
            </a:endParaRPr>
          </a:p>
          <a:p>
            <a:r>
              <a:rPr lang="en-GB" sz="3200" dirty="0" smtClean="0">
                <a:latin typeface="Futura Next Book" panose="020B0502020204020303" pitchFamily="34" charset="0"/>
                <a:ea typeface="+mj-ea"/>
                <a:cs typeface="+mj-cs"/>
              </a:rPr>
              <a:t>Read with my child on a regular basis</a:t>
            </a:r>
          </a:p>
          <a:p>
            <a:r>
              <a:rPr lang="en-GB" sz="3200" dirty="0">
                <a:latin typeface="Futura Next Book" panose="020B0502020204020303" pitchFamily="34" charset="0"/>
                <a:ea typeface="+mj-ea"/>
                <a:cs typeface="+mj-cs"/>
              </a:rPr>
              <a:t> </a:t>
            </a:r>
            <a:r>
              <a:rPr lang="en-GB" sz="3200" dirty="0" smtClean="0">
                <a:latin typeface="Futura Next Book" panose="020B0502020204020303" pitchFamily="34" charset="0"/>
                <a:ea typeface="+mj-ea"/>
                <a:cs typeface="+mj-cs"/>
              </a:rPr>
              <a:t>Practise fine motor and gross motor skills</a:t>
            </a:r>
          </a:p>
          <a:p>
            <a:r>
              <a:rPr lang="en-GB" sz="3200" dirty="0" smtClean="0">
                <a:latin typeface="Futura Next Book" panose="020B0502020204020303" pitchFamily="34" charset="0"/>
                <a:ea typeface="+mj-ea"/>
                <a:cs typeface="+mj-cs"/>
              </a:rPr>
              <a:t>Practise reading tricky words</a:t>
            </a:r>
          </a:p>
          <a:p>
            <a:r>
              <a:rPr lang="en-GB" sz="3200" dirty="0" smtClean="0">
                <a:latin typeface="Futura Next Book" panose="020B0502020204020303" pitchFamily="34" charset="0"/>
                <a:ea typeface="+mj-ea"/>
                <a:cs typeface="+mj-cs"/>
              </a:rPr>
              <a:t>Play with them –asking questions and having conversations </a:t>
            </a:r>
          </a:p>
          <a:p>
            <a:r>
              <a:rPr lang="en-GB" sz="3200" dirty="0" smtClean="0">
                <a:latin typeface="Futura Next Book" panose="020B0502020204020303" pitchFamily="34" charset="0"/>
                <a:ea typeface="+mj-ea"/>
                <a:cs typeface="+mj-cs"/>
              </a:rPr>
              <a:t>Helping them to become independent </a:t>
            </a:r>
            <a:r>
              <a:rPr lang="en-GB" sz="3200" dirty="0" err="1" smtClean="0">
                <a:latin typeface="Futura Next Book" panose="020B0502020204020303" pitchFamily="34" charset="0"/>
                <a:ea typeface="+mj-ea"/>
                <a:cs typeface="+mj-cs"/>
              </a:rPr>
              <a:t>eg</a:t>
            </a:r>
            <a:r>
              <a:rPr lang="en-GB" sz="3200" dirty="0" smtClean="0">
                <a:latin typeface="Futura Next Book" panose="020B0502020204020303" pitchFamily="34" charset="0"/>
                <a:ea typeface="+mj-ea"/>
                <a:cs typeface="+mj-cs"/>
              </a:rPr>
              <a:t> getting dressed by themselves </a:t>
            </a:r>
          </a:p>
          <a:p>
            <a:endParaRPr lang="en-GB" sz="3200" dirty="0" smtClean="0">
              <a:latin typeface="Futura Next Book" panose="020B0502020204020303" pitchFamily="34" charset="0"/>
              <a:ea typeface="+mj-ea"/>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1277446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7050" y="427252"/>
            <a:ext cx="8929901" cy="6430748"/>
          </a:xfrm>
          <a:prstGeom prst="rect">
            <a:avLst/>
          </a:prstGeom>
        </p:spPr>
      </p:pic>
    </p:spTree>
    <p:extLst>
      <p:ext uri="{BB962C8B-B14F-4D97-AF65-F5344CB8AC3E}">
        <p14:creationId xmlns:p14="http://schemas.microsoft.com/office/powerpoint/2010/main" val="2026853584"/>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1233</TotalTime>
  <Words>480</Words>
  <Application>Microsoft Office PowerPoint</Application>
  <PresentationFormat>Widescreen</PresentationFormat>
  <Paragraphs>95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Century Gothic</vt:lpstr>
      <vt:lpstr>Comic Sans MS</vt:lpstr>
      <vt:lpstr>Cooper Black</vt:lpstr>
      <vt:lpstr>Futura Next Book</vt:lpstr>
      <vt:lpstr>Wingdings 3</vt:lpstr>
      <vt:lpstr>Wisp</vt:lpstr>
      <vt:lpstr>Welcome to Reception- A guide for parents  Wednesday 20th September 2023</vt:lpstr>
      <vt:lpstr>Meet the Team</vt:lpstr>
      <vt:lpstr>The Early Learning Goals</vt:lpstr>
      <vt:lpstr>Achieving the Early Learning Goal</vt:lpstr>
      <vt:lpstr>How we cover the curriculum?</vt:lpstr>
      <vt:lpstr>Phonics – Little Wandle</vt:lpstr>
      <vt:lpstr>Homework</vt:lpstr>
      <vt:lpstr>In General</vt:lpstr>
      <vt:lpstr>What can I do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Barcessat</dc:creator>
  <cp:lastModifiedBy>dpearce30.312</cp:lastModifiedBy>
  <cp:revision>159</cp:revision>
  <cp:lastPrinted>2023-09-20T06:55:51Z</cp:lastPrinted>
  <dcterms:created xsi:type="dcterms:W3CDTF">2015-03-04T11:12:29Z</dcterms:created>
  <dcterms:modified xsi:type="dcterms:W3CDTF">2023-09-20T07:12:49Z</dcterms:modified>
</cp:coreProperties>
</file>