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4"/>
    <p:sldMasterId id="2147483650" r:id="rId5"/>
    <p:sldMasterId id="2147483719" r:id="rId6"/>
    <p:sldMasterId id="2147483702" r:id="rId7"/>
    <p:sldMasterId id="2147483704" r:id="rId8"/>
  </p:sldMasterIdLst>
  <p:notesMasterIdLst>
    <p:notesMasterId r:id="rId27"/>
  </p:notesMasterIdLst>
  <p:sldIdLst>
    <p:sldId id="256" r:id="rId9"/>
    <p:sldId id="457" r:id="rId10"/>
    <p:sldId id="455" r:id="rId11"/>
    <p:sldId id="448" r:id="rId12"/>
    <p:sldId id="421" r:id="rId13"/>
    <p:sldId id="462" r:id="rId14"/>
    <p:sldId id="463" r:id="rId15"/>
    <p:sldId id="433" r:id="rId16"/>
    <p:sldId id="464" r:id="rId17"/>
    <p:sldId id="459" r:id="rId18"/>
    <p:sldId id="469" r:id="rId19"/>
    <p:sldId id="434" r:id="rId20"/>
    <p:sldId id="413" r:id="rId21"/>
    <p:sldId id="380" r:id="rId22"/>
    <p:sldId id="442" r:id="rId23"/>
    <p:sldId id="460" r:id="rId24"/>
    <p:sldId id="432" r:id="rId25"/>
    <p:sldId id="429" r:id="rId26"/>
  </p:sldIdLst>
  <p:sldSz cx="12192000" cy="6858000"/>
  <p:notesSz cx="6858000" cy="9144000"/>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954B860-CEE6-0E18-DD51-A12D3E9B206F}" name="Charlotte Raby" initials="CR" userId="S::craby@wandlelearningpartnership.org.uk::20cc37f3-5b0f-4c5a-a0b7-8f276c615243" providerId="AD"/>
  <p188:author id="{CE07B5FA-50CB-BF89-AFFB-5559C5452DA1}" name="Duffy Parry" initials="DP" userId="Anonymous_Duffy Parry"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cmAuthor id="2" name="Duffy Parry" initials="DP" lastIdx="1" clrIdx="1"/>
  <p:cmAuthor id="3" name="Duffy Parry" initials="DP [2]"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4EDAB6-6F34-4ADE-A927-154D6A371D6A}" v="8" dt="2023-08-15T16:08:39.810"/>
    <p1510:client id="{FAEBE03D-6191-A928-04D2-77E113301A05}" v="1" dt="2023-09-07T15:33:14.5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429" autoAdjust="0"/>
    <p:restoredTop sz="46546"/>
  </p:normalViewPr>
  <p:slideViewPr>
    <p:cSldViewPr>
      <p:cViewPr varScale="1">
        <p:scale>
          <a:sx n="49" d="100"/>
          <a:sy n="49" d="100"/>
        </p:scale>
        <p:origin x="252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customXml" Target="../customXml/item3.xml"/><Relationship Id="rId21" Type="http://schemas.openxmlformats.org/officeDocument/2006/relationships/slide" Target="slides/slide13.xml"/><Relationship Id="rId34" Type="http://schemas.microsoft.com/office/2018/10/relationships/authors" Target="author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commentAuthors" Target="commentAuthor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Master" Target="slideMasters/slideMaster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381000" y="685800"/>
            <a:ext cx="6096000" cy="3429000"/>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dirty="0">
                <a:latin typeface="Calibri"/>
                <a:cs typeface="Calibri"/>
              </a:rPr>
              <a:t>For this presentation, you will need to </a:t>
            </a:r>
            <a:r>
              <a:rPr lang="en-US" altLang="en-US" b="1" dirty="0">
                <a:latin typeface="Calibri"/>
                <a:cs typeface="Calibri"/>
              </a:rPr>
              <a:t>download and print out the following resources and information for parents:</a:t>
            </a:r>
          </a:p>
          <a:p>
            <a:pPr marL="171450" indent="-171450">
              <a:buFont typeface="Arial" panose="020B0604020202020204" pitchFamily="34" charset="0"/>
              <a:buChar char="•"/>
            </a:pPr>
            <a:r>
              <a:rPr lang="en-US" altLang="en-US" dirty="0">
                <a:latin typeface="Calibri"/>
                <a:cs typeface="Calibri"/>
              </a:rPr>
              <a:t>the parent</a:t>
            </a:r>
            <a:r>
              <a:rPr lang="en-US" dirty="0">
                <a:latin typeface="Calibri"/>
                <a:ea typeface="Calibri"/>
                <a:cs typeface="Calibri"/>
              </a:rPr>
              <a:t> </a:t>
            </a:r>
            <a:r>
              <a:rPr lang="en-US" dirty="0">
                <a:latin typeface="Calibri" panose="020F0502020204030204" pitchFamily="34" charset="0"/>
                <a:ea typeface="Calibri"/>
                <a:cs typeface="Calibri" panose="020F0502020204030204" pitchFamily="34" charset="0"/>
              </a:rPr>
              <a:t>handout </a:t>
            </a:r>
            <a:r>
              <a:rPr lang="en-US" b="0" dirty="0">
                <a:latin typeface="Calibri" panose="020F0502020204030204" pitchFamily="34" charset="0"/>
                <a:ea typeface="Calibri"/>
                <a:cs typeface="Calibri" panose="020F0502020204030204" pitchFamily="34" charset="0"/>
              </a:rPr>
              <a:t>‘</a:t>
            </a:r>
            <a:r>
              <a:rPr lang="en-GB" b="0" dirty="0">
                <a:effectLst/>
                <a:latin typeface="Calibri" panose="020F0502020204030204" pitchFamily="34" charset="0"/>
                <a:cs typeface="Calibri" panose="020F0502020204030204" pitchFamily="34" charset="0"/>
              </a:rPr>
              <a:t>Your child’s reading journey – Year 1’</a:t>
            </a:r>
          </a:p>
          <a:p>
            <a:pPr marL="171450" indent="-171450">
              <a:buFont typeface="Arial"/>
              <a:buChar char="•"/>
            </a:pPr>
            <a:r>
              <a:rPr lang="en-US" dirty="0">
                <a:latin typeface="Calibri"/>
                <a:cs typeface="Calibri"/>
              </a:rPr>
              <a:t>‘Grow the code’ chart/mat</a:t>
            </a:r>
          </a:p>
          <a:p>
            <a:pPr marL="171450" marR="0" lvl="0" indent="-171450" algn="l" defTabSz="914400" rtl="0" eaLnBrk="0" fontAlgn="base" latinLnBrk="0" hangingPunct="0">
              <a:lnSpc>
                <a:spcPct val="100000"/>
              </a:lnSpc>
              <a:spcBef>
                <a:spcPct val="0"/>
              </a:spcBef>
              <a:spcAft>
                <a:spcPct val="0"/>
              </a:spcAft>
              <a:buClrTx/>
              <a:buSzTx/>
              <a:buFont typeface="Arial"/>
              <a:buChar char="•"/>
              <a:tabLst/>
              <a:defRPr/>
            </a:pPr>
            <a:r>
              <a:rPr lang="en-US" b="0" i="0" dirty="0">
                <a:latin typeface="Calibri"/>
                <a:cs typeface="Calibri"/>
              </a:rPr>
              <a:t>‘Phase 5 tricky words: Year 1 – Information for parents and carers</a:t>
            </a:r>
            <a:r>
              <a:rPr lang="en-US" dirty="0">
                <a:latin typeface="Calibri"/>
                <a:cs typeface="Calibri"/>
              </a:rPr>
              <a:t>'</a:t>
            </a:r>
            <a:r>
              <a:rPr lang="en-US" b="0" i="0" dirty="0">
                <a:latin typeface="Calibri"/>
                <a:cs typeface="Calibri"/>
              </a:rPr>
              <a:t> – or parents can access this in the ‘For parents’ area of the Little Wandle website.</a:t>
            </a:r>
            <a:endParaRPr lang="en-US" dirty="0">
              <a:latin typeface="Calibri"/>
              <a:cs typeface="Calibri"/>
            </a:endParaRPr>
          </a:p>
          <a:p>
            <a:pPr marL="0" indent="0">
              <a:buFont typeface="Arial"/>
              <a:buNone/>
            </a:pPr>
            <a:endParaRPr lang="en-US" dirty="0">
              <a:latin typeface="Calibri"/>
              <a:ea typeface="Calibri"/>
              <a:cs typeface="Calibri"/>
            </a:endParaRPr>
          </a:p>
          <a:p>
            <a:pPr marL="0" marR="0" lvl="0" indent="0" algn="l" defTabSz="914400" rtl="0" eaLnBrk="0" fontAlgn="base" latinLnBrk="0" hangingPunct="0">
              <a:lnSpc>
                <a:spcPct val="100000"/>
              </a:lnSpc>
              <a:spcBef>
                <a:spcPct val="0"/>
              </a:spcBef>
              <a:spcAft>
                <a:spcPct val="0"/>
              </a:spcAft>
              <a:buClrTx/>
              <a:buSzTx/>
              <a:buFont typeface="Arial"/>
              <a:buNone/>
              <a:tabLst/>
              <a:defRPr/>
            </a:pPr>
            <a:r>
              <a:rPr lang="en-US" i="0" dirty="0">
                <a:latin typeface="Calibri"/>
                <a:cs typeface="Calibri"/>
              </a:rPr>
              <a:t>You will need also need:</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a flipchart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word cards to show how children spot digraphs in words; use two words with the same digraph, e.g. ‘head’ and ‘bread’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access to the Little Wandle and Collins websites</a:t>
            </a:r>
            <a:endParaRPr lang="en-US" i="0" dirty="0"/>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a copy of the Little Wandle Glossary (in Getting started/Teaching).</a:t>
            </a:r>
          </a:p>
          <a:p>
            <a:pPr marL="0" indent="0">
              <a:buFont typeface="Arial"/>
              <a:buNone/>
            </a:pPr>
            <a:endParaRPr lang="en-US" i="0" dirty="0">
              <a:latin typeface="Calibri"/>
              <a:cs typeface="Calibri"/>
            </a:endParaRPr>
          </a:p>
          <a:p>
            <a:pPr marL="171450" indent="-171450">
              <a:buFont typeface="Arial"/>
              <a:buChar char="•"/>
            </a:pPr>
            <a:endParaRPr 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r>
              <a:rPr lang="en-GB" b="1" dirty="0"/>
              <a:t>:</a:t>
            </a:r>
            <a:endParaRPr lang="en-GB" dirty="0"/>
          </a:p>
          <a:p>
            <a:pPr marL="171450" indent="-171450">
              <a:buFont typeface="Arial" panose="020B0604020202020204" pitchFamily="34" charset="0"/>
              <a:buChar char="•"/>
            </a:pPr>
            <a:r>
              <a:rPr lang="en-GB" dirty="0">
                <a:latin typeface="Calibri"/>
                <a:cs typeface="Calibri"/>
              </a:rPr>
              <a:t>To inform that all schools must teach phonics but explain your school's choice of SSP</a:t>
            </a:r>
            <a:endParaRPr lang="en-US" dirty="0">
              <a:latin typeface="Calibri"/>
              <a:cs typeface="Calibri"/>
            </a:endParaRP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dirty="0">
              <a:latin typeface="Calibri"/>
              <a:cs typeface="Calibri"/>
            </a:endParaRPr>
          </a:p>
          <a:p>
            <a:pPr marL="171450" indent="-171450">
              <a:buFont typeface="Arial,Sans-Serif"/>
              <a:buChar char="•"/>
            </a:pPr>
            <a:r>
              <a:rPr lang="en-US" i="1" dirty="0">
                <a:latin typeface="Calibri"/>
                <a:cs typeface="Calibri"/>
              </a:rPr>
              <a:t>As you now know, the National Curriculum specifies that all schools must teach children to read using phonics starting in Reception, carrying on into Year 1.</a:t>
            </a:r>
            <a:endParaRPr lang="en-US" dirty="0">
              <a:latin typeface="Calibri"/>
              <a:cs typeface="Calibri"/>
            </a:endParaRPr>
          </a:p>
          <a:p>
            <a:pPr marL="171450" indent="-171450">
              <a:buFont typeface="Arial,Sans-Serif"/>
              <a:buChar char="•"/>
            </a:pPr>
            <a:r>
              <a:rPr lang="en-US" i="0" dirty="0">
                <a:latin typeface="Calibri"/>
                <a:cs typeface="Calibri"/>
              </a:rPr>
              <a:t>Read the slide.</a:t>
            </a:r>
            <a:endParaRPr lang="en-GB" i="0" dirty="0">
              <a:latin typeface="Calibri"/>
              <a:cs typeface="Calibri"/>
            </a:endParaRPr>
          </a:p>
        </p:txBody>
      </p:sp>
    </p:spTree>
    <p:extLst>
      <p:ext uri="{BB962C8B-B14F-4D97-AF65-F5344CB8AC3E}">
        <p14:creationId xmlns:p14="http://schemas.microsoft.com/office/powerpoint/2010/main" val="23222066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 panose="020B0604020202020204" pitchFamily="34" charset="0"/>
              <a:buChar char="•"/>
            </a:pPr>
            <a:r>
              <a:rPr lang="en-GB" b="0" dirty="0"/>
              <a:t>To give a </a:t>
            </a:r>
            <a:r>
              <a:rPr lang="en-GB" b="0" dirty="0">
                <a:latin typeface="Calibri"/>
                <a:cs typeface="Calibri"/>
              </a:rPr>
              <a:t>a simple definition of phonics</a:t>
            </a:r>
            <a:endParaRPr lang="en-US" b="0" dirty="0">
              <a:latin typeface="Calibri"/>
              <a:cs typeface="Calibri"/>
            </a:endParaRP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dirty="0">
              <a:latin typeface="Calibri"/>
              <a:cs typeface="Calibri"/>
            </a:endParaRPr>
          </a:p>
          <a:p>
            <a:pPr marL="171450" indent="-171450">
              <a:buFont typeface="Arial,Sans-Serif"/>
              <a:buChar char="•"/>
            </a:pPr>
            <a:r>
              <a:rPr lang="en-US" i="1" dirty="0">
                <a:latin typeface="Calibri"/>
                <a:cs typeface="Calibri"/>
              </a:rPr>
              <a:t>As you will remember from last year ...</a:t>
            </a:r>
          </a:p>
          <a:p>
            <a:pPr marL="171450" indent="-171450">
              <a:buFont typeface="Arial,Sans-Serif"/>
              <a:buChar char="•"/>
            </a:pPr>
            <a:r>
              <a:rPr lang="en-US" i="0" dirty="0">
                <a:latin typeface="Calibri"/>
                <a:cs typeface="Calibri"/>
              </a:rPr>
              <a:t>Read the slide.</a:t>
            </a:r>
          </a:p>
          <a:p>
            <a:pPr marL="171450" indent="-171450">
              <a:buFont typeface="Arial,Sans-Serif"/>
              <a:buChar char="•"/>
            </a:pPr>
            <a:r>
              <a:rPr lang="en-US" i="1" dirty="0">
                <a:latin typeface="Calibri"/>
                <a:cs typeface="Calibri"/>
              </a:rPr>
              <a:t>It sounds complicated but it really isn’t! </a:t>
            </a:r>
            <a:endParaRPr lang="en-US" dirty="0">
              <a:latin typeface="Calibri"/>
              <a:cs typeface="Calibri"/>
            </a:endParaRPr>
          </a:p>
          <a:p>
            <a:pPr marL="171450" indent="-171450">
              <a:buFont typeface="Arial,Sans-Serif"/>
              <a:buChar char="•"/>
            </a:pPr>
            <a:r>
              <a:rPr lang="en-US" i="1" dirty="0">
                <a:latin typeface="Calibri"/>
                <a:cs typeface="Calibri"/>
              </a:rPr>
              <a:t>Let's review some of the important words that will help you understand phonics ...</a:t>
            </a:r>
            <a:endParaRPr lang="en-US" dirty="0">
              <a:latin typeface="Calibri"/>
              <a:cs typeface="Calibri"/>
            </a:endParaRP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 panose="020B0604020202020204" pitchFamily="34" charset="0"/>
              <a:buChar char="•"/>
            </a:pPr>
            <a:r>
              <a:rPr lang="en-GB" b="0" dirty="0">
                <a:latin typeface="Calibri"/>
                <a:cs typeface="Calibri"/>
              </a:rPr>
              <a:t>To give s</a:t>
            </a:r>
            <a:r>
              <a:rPr lang="en-GB" dirty="0">
                <a:latin typeface="Calibri"/>
                <a:cs typeface="Calibri"/>
              </a:rPr>
              <a:t>imple definitions of key terminology</a:t>
            </a:r>
            <a:endParaRPr lang="en-GB" b="0" dirty="0">
              <a:latin typeface="Calibri"/>
              <a:cs typeface="Calibri"/>
            </a:endParaRPr>
          </a:p>
          <a:p>
            <a:pPr marL="171450" indent="-171450">
              <a:buFont typeface="Arial" panose="020B0604020202020204" pitchFamily="34" charset="0"/>
              <a:buChar char="•"/>
            </a:pPr>
            <a:endParaRPr lang="en-GB" b="0" dirty="0">
              <a:latin typeface="Calibri"/>
              <a:cs typeface="Calibri"/>
            </a:endParaRPr>
          </a:p>
          <a:p>
            <a:pPr marL="0" indent="0">
              <a:buFont typeface="Arial" panose="020B0604020202020204" pitchFamily="34" charset="0"/>
              <a:buNone/>
            </a:pPr>
            <a:r>
              <a:rPr lang="en-GB" b="1" dirty="0">
                <a:latin typeface="Calibri"/>
                <a:cs typeface="Calibri"/>
              </a:rPr>
              <a:t>Suggested script:</a:t>
            </a:r>
            <a:endParaRPr lang="en-US" b="0" dirty="0">
              <a:latin typeface="Calibri"/>
              <a:cs typeface="Calibri"/>
            </a:endParaRPr>
          </a:p>
          <a:p>
            <a:pPr marL="171450" indent="-171450">
              <a:buFont typeface="Arial,Sans-Serif"/>
              <a:buChar char="•"/>
            </a:pPr>
            <a:r>
              <a:rPr lang="en-US" i="0" dirty="0">
                <a:latin typeface="Calibri"/>
                <a:cs typeface="Calibri"/>
              </a:rPr>
              <a:t>Review what each word means – use the Glossary to help.</a:t>
            </a:r>
          </a:p>
          <a:p>
            <a:pPr marL="171450" indent="-171450">
              <a:buFont typeface="Arial,Sans-Serif"/>
              <a:buChar char="•"/>
            </a:pPr>
            <a:r>
              <a:rPr lang="en-US" i="1" dirty="0">
                <a:latin typeface="Calibri"/>
                <a:cs typeface="Calibri"/>
              </a:rPr>
              <a:t>Children</a:t>
            </a:r>
            <a:r>
              <a:rPr lang="en-US" i="1" baseline="0" dirty="0">
                <a:latin typeface="Calibri"/>
                <a:cs typeface="Calibri"/>
              </a:rPr>
              <a:t> will have already learned most of these terms. In </a:t>
            </a:r>
            <a:r>
              <a:rPr lang="en-US" i="1" dirty="0">
                <a:latin typeface="Calibri"/>
                <a:cs typeface="Calibri"/>
              </a:rPr>
              <a:t>Year 1</a:t>
            </a:r>
            <a:r>
              <a:rPr lang="en-US" i="1" baseline="0" dirty="0">
                <a:latin typeface="Calibri"/>
                <a:cs typeface="Calibri"/>
              </a:rPr>
              <a:t>, split digraphs are introduced.</a:t>
            </a:r>
            <a:r>
              <a:rPr lang="en-US" i="1" dirty="0">
                <a:latin typeface="Calibri"/>
                <a:cs typeface="Calibri"/>
              </a:rPr>
              <a:t> </a:t>
            </a:r>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b="1" dirty="0">
                <a:latin typeface="Calibri"/>
                <a:cs typeface="Calibri"/>
              </a:rPr>
              <a:t>Slide purpose:</a:t>
            </a:r>
            <a:endParaRPr lang="en-US" dirty="0">
              <a:latin typeface="Calibri"/>
              <a:cs typeface="Calibri"/>
            </a:endParaRPr>
          </a:p>
          <a:p>
            <a:pPr marL="171450" marR="0" indent="-171450" algn="l" defTabSz="914400" rtl="0" eaLnBrk="0" fontAlgn="base" latinLnBrk="0" hangingPunct="0">
              <a:lnSpc>
                <a:spcPct val="100000"/>
              </a:lnSpc>
              <a:spcBef>
                <a:spcPct val="0"/>
              </a:spcBef>
              <a:spcAft>
                <a:spcPct val="0"/>
              </a:spcAft>
              <a:buClrTx/>
              <a:buSzTx/>
              <a:buFont typeface="Arial"/>
              <a:buChar char="•"/>
              <a:tabLst/>
              <a:defRPr/>
            </a:pPr>
            <a:r>
              <a:rPr lang="en-GB" dirty="0">
                <a:latin typeface="Calibri"/>
                <a:cs typeface="Calibri"/>
              </a:rPr>
              <a:t>To provide an overview of Phase 5</a:t>
            </a:r>
            <a:r>
              <a:rPr lang="en-GB" baseline="0" dirty="0">
                <a:latin typeface="Calibri"/>
                <a:cs typeface="Calibri"/>
              </a:rPr>
              <a:t> </a:t>
            </a:r>
            <a:r>
              <a:rPr lang="en-GB" dirty="0">
                <a:latin typeface="Calibri"/>
                <a:cs typeface="Calibri"/>
              </a:rPr>
              <a:t>'Grow the code’</a:t>
            </a:r>
            <a:endParaRPr lang="en-GB" dirty="0">
              <a:cs typeface="Calibri"/>
            </a:endParaRPr>
          </a:p>
          <a:p>
            <a:endParaRPr lang="en-GB" dirty="0">
              <a:latin typeface="Calibri"/>
              <a:cs typeface="Calibri"/>
            </a:endParaRPr>
          </a:p>
          <a:p>
            <a:pPr marL="0" indent="0">
              <a:buFont typeface="Arial,Sans-Serif"/>
              <a:buNone/>
            </a:pPr>
            <a:r>
              <a:rPr lang="en-US" b="1" dirty="0">
                <a:latin typeface="Calibri"/>
                <a:cs typeface="Calibri"/>
              </a:rPr>
              <a:t>Suggested script:</a:t>
            </a:r>
            <a:endParaRPr lang="en-US" dirty="0">
              <a:latin typeface="Calibri"/>
              <a:cs typeface="Calibri"/>
            </a:endParaRPr>
          </a:p>
          <a:p>
            <a:pPr marL="171450" marR="0" indent="-171450" algn="l" defTabSz="914400" rtl="0" eaLnBrk="0" fontAlgn="base" latinLnBrk="0" hangingPunct="0">
              <a:lnSpc>
                <a:spcPct val="100000"/>
              </a:lnSpc>
              <a:spcBef>
                <a:spcPct val="0"/>
              </a:spcBef>
              <a:spcAft>
                <a:spcPct val="0"/>
              </a:spcAft>
              <a:buClrTx/>
              <a:buSzTx/>
              <a:buFont typeface="Arial"/>
              <a:buChar char="•"/>
              <a:tabLst/>
              <a:defRPr/>
            </a:pPr>
            <a:r>
              <a:rPr lang="en-GB" i="1" dirty="0">
                <a:latin typeface="Calibri"/>
                <a:cs typeface="Calibri"/>
              </a:rPr>
              <a:t>The </a:t>
            </a:r>
            <a:r>
              <a:rPr lang="en-US" i="1" baseline="0" dirty="0">
                <a:latin typeface="Calibri"/>
                <a:cs typeface="Calibri"/>
              </a:rPr>
              <a:t>children learn the last set of graphemes, including ones with alternative pronunciations.</a:t>
            </a:r>
            <a:r>
              <a:rPr lang="en-US" i="1" dirty="0">
                <a:latin typeface="Calibri"/>
                <a:cs typeface="Calibri"/>
              </a:rPr>
              <a:t> </a:t>
            </a:r>
            <a:endParaRPr lang="en-US" dirty="0"/>
          </a:p>
          <a:p>
            <a:pPr marL="171450" indent="-171450">
              <a:buFont typeface="Arial"/>
              <a:buChar char="•"/>
            </a:pPr>
            <a:r>
              <a:rPr lang="en-US" i="0" dirty="0">
                <a:latin typeface="Calibri"/>
                <a:cs typeface="Calibri"/>
              </a:rPr>
              <a:t>Play the video which explains how we teach Phase 5. (The first 20 seconds are a repeat of the ‘How to say the sounds’ video but then goes on to explain what the alternative graphemes are for the sound /ai/.)</a:t>
            </a:r>
            <a:endParaRPr lang="en-US" i="0" dirty="0">
              <a:cs typeface="Calibri"/>
            </a:endParaRPr>
          </a:p>
          <a:p>
            <a:pPr marL="171450" marR="0" indent="-171450" algn="l" defTabSz="914400" rtl="0" eaLnBrk="0" fontAlgn="base" latinLnBrk="0" hangingPunct="0">
              <a:lnSpc>
                <a:spcPct val="100000"/>
              </a:lnSpc>
              <a:spcBef>
                <a:spcPct val="0"/>
              </a:spcBef>
              <a:spcAft>
                <a:spcPct val="0"/>
              </a:spcAft>
              <a:buClrTx/>
              <a:buSzTx/>
              <a:buFont typeface="Arial"/>
              <a:buChar char="•"/>
              <a:tabLst/>
              <a:defRPr/>
            </a:pPr>
            <a:r>
              <a:rPr lang="en-US" i="1" baseline="0" dirty="0">
                <a:latin typeface="Calibri"/>
                <a:cs typeface="Calibri"/>
              </a:rPr>
              <a:t>They will also learn to ‘Grow the code’ where children will explore different ways of spelling the same phoneme and reading the same grapheme. This means </a:t>
            </a:r>
            <a:r>
              <a:rPr lang="en-GB" i="1" dirty="0">
                <a:latin typeface="Calibri"/>
                <a:cs typeface="Calibri"/>
              </a:rPr>
              <a:t>that they are able to read increasingly challenging words and books.</a:t>
            </a:r>
            <a:endParaRPr lang="en-US" dirty="0"/>
          </a:p>
          <a:p>
            <a:pPr marL="171450" indent="-171450">
              <a:buFont typeface="Arial"/>
              <a:buChar char="•"/>
            </a:pPr>
            <a:r>
              <a:rPr lang="en-US" i="1" baseline="0" dirty="0"/>
              <a:t>Children learn strategies so that they can distinguish between the same grapheme, different phoneme and the same phoneme but different grapheme. ‘Growing the code’ will support children as they get older with accurate spelling.</a:t>
            </a:r>
            <a:endParaRPr lang="en-US" i="1" dirty="0"/>
          </a:p>
        </p:txBody>
      </p:sp>
    </p:spTree>
    <p:extLst>
      <p:ext uri="{BB962C8B-B14F-4D97-AF65-F5344CB8AC3E}">
        <p14:creationId xmlns:p14="http://schemas.microsoft.com/office/powerpoint/2010/main" val="29850562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defRPr/>
            </a:pPr>
            <a:r>
              <a:rPr lang="en-GB" b="1" dirty="0">
                <a:latin typeface="Calibri"/>
                <a:cs typeface="Calibri"/>
              </a:rPr>
              <a:t>Slide purpose:</a:t>
            </a:r>
            <a:endParaRPr lang="en-US" b="0" dirty="0">
              <a:latin typeface="Calibri"/>
              <a:cs typeface="Calibri"/>
            </a:endParaRPr>
          </a:p>
          <a:p>
            <a:pPr marL="171450" indent="-171450">
              <a:buFont typeface="Arial" charset="0"/>
              <a:buChar char="•"/>
              <a:defRPr/>
            </a:pPr>
            <a:r>
              <a:rPr lang="en-GB" dirty="0">
                <a:latin typeface="Calibri"/>
                <a:cs typeface="Calibri"/>
              </a:rPr>
              <a:t>To introduce</a:t>
            </a:r>
            <a:r>
              <a:rPr lang="en-GB" baseline="0" dirty="0">
                <a:latin typeface="Calibri"/>
                <a:cs typeface="Calibri"/>
              </a:rPr>
              <a:t> the </a:t>
            </a:r>
            <a:r>
              <a:rPr lang="en-GB" dirty="0">
                <a:latin typeface="Calibri"/>
                <a:cs typeface="Calibri"/>
              </a:rPr>
              <a:t>strategies that children need to become fluent readers</a:t>
            </a:r>
            <a:endParaRPr lang="en-GB" b="1" dirty="0">
              <a:latin typeface="Calibri"/>
              <a:cs typeface="Calibri"/>
            </a:endParaRPr>
          </a:p>
          <a:p>
            <a:pPr>
              <a:defRPr/>
            </a:pPr>
            <a:endParaRPr lang="en-US" i="1" dirty="0">
              <a:latin typeface="Calibri"/>
              <a:cs typeface="Calibri"/>
            </a:endParaRPr>
          </a:p>
          <a:p>
            <a:pPr marL="0" indent="0">
              <a:buFont typeface="Arial" charset="0"/>
              <a:buNone/>
              <a:defRPr/>
            </a:pPr>
            <a:r>
              <a:rPr lang="en-US" b="1" dirty="0">
                <a:latin typeface="Calibri"/>
                <a:cs typeface="Calibri"/>
              </a:rPr>
              <a:t>Suggested script:</a:t>
            </a:r>
          </a:p>
          <a:p>
            <a:pPr marL="171450" indent="-171450">
              <a:buFont typeface="Arial"/>
              <a:buChar char="•"/>
              <a:defRPr/>
            </a:pPr>
            <a:r>
              <a:rPr lang="en-US" i="1" dirty="0">
                <a:latin typeface="Calibri"/>
                <a:cs typeface="Calibri"/>
              </a:rPr>
              <a:t>Most children will now be</a:t>
            </a:r>
            <a:r>
              <a:rPr lang="en-US" i="1" baseline="0" dirty="0">
                <a:latin typeface="Calibri"/>
                <a:cs typeface="Calibri"/>
              </a:rPr>
              <a:t> confident using the strategy ‘blend in your head’ to build their fluency. </a:t>
            </a:r>
            <a:endParaRPr lang="en-US" dirty="0">
              <a:cs typeface="Calibri"/>
            </a:endParaRPr>
          </a:p>
          <a:p>
            <a:pPr marL="171450" indent="-171450">
              <a:buFont typeface="Arial"/>
              <a:buChar char="•"/>
              <a:defRPr/>
            </a:pPr>
            <a:r>
              <a:rPr lang="en-US" i="1" baseline="0" dirty="0">
                <a:latin typeface="Calibri"/>
                <a:cs typeface="Calibri"/>
              </a:rPr>
              <a:t>Blending in your head means children say the sounds quietly in their heads and then read the whole word out loud. </a:t>
            </a:r>
          </a:p>
          <a:p>
            <a:pPr marL="171450" indent="-171450">
              <a:buFont typeface="Arial"/>
              <a:buChar char="•"/>
              <a:defRPr/>
            </a:pPr>
            <a:r>
              <a:rPr lang="en-US" i="1" baseline="0" dirty="0">
                <a:latin typeface="Calibri"/>
                <a:cs typeface="Calibri"/>
              </a:rPr>
              <a:t>If your child is struggling with a word, encourage them to blend in their head.</a:t>
            </a:r>
          </a:p>
          <a:p>
            <a:pPr marL="171450" indent="-171450">
              <a:buFont typeface="Arial"/>
              <a:buChar char="•"/>
              <a:defRPr/>
            </a:pPr>
            <a:r>
              <a:rPr lang="en-US" i="1" baseline="0" dirty="0">
                <a:latin typeface="Calibri"/>
                <a:cs typeface="Calibri"/>
              </a:rPr>
              <a:t>Children are also taught to spot digraphs in words before reading the word as a whole. This also helps their developing fluency.</a:t>
            </a:r>
          </a:p>
          <a:p>
            <a:pPr marL="171450" indent="-171450">
              <a:buFont typeface="Arial"/>
              <a:buChar char="•"/>
              <a:defRPr/>
            </a:pPr>
            <a:r>
              <a:rPr lang="en-US" i="0" baseline="0" dirty="0">
                <a:latin typeface="Calibri"/>
                <a:cs typeface="Calibri"/>
              </a:rPr>
              <a:t>Show parents how to spot digraphs in words. Show a word such as ‘head’. Point to ‘</a:t>
            </a:r>
            <a:r>
              <a:rPr lang="en-US" i="0" baseline="0" dirty="0" err="1">
                <a:latin typeface="Calibri"/>
                <a:cs typeface="Calibri"/>
              </a:rPr>
              <a:t>ea</a:t>
            </a:r>
            <a:r>
              <a:rPr lang="en-US" i="0" baseline="0" dirty="0">
                <a:latin typeface="Calibri"/>
                <a:cs typeface="Calibri"/>
              </a:rPr>
              <a:t>’ and say: </a:t>
            </a:r>
            <a:r>
              <a:rPr lang="en-US" i="1" baseline="0" dirty="0">
                <a:latin typeface="Calibri"/>
                <a:cs typeface="Calibri"/>
              </a:rPr>
              <a:t>This is a digraph.</a:t>
            </a:r>
            <a:r>
              <a:rPr lang="en-US" i="0" baseline="0" dirty="0">
                <a:latin typeface="Calibri"/>
                <a:cs typeface="Calibri"/>
              </a:rPr>
              <a:t> Model reading the word: h-</a:t>
            </a:r>
            <a:r>
              <a:rPr lang="en-US" i="0" baseline="0" dirty="0" err="1">
                <a:latin typeface="Calibri"/>
                <a:cs typeface="Calibri"/>
              </a:rPr>
              <a:t>ea</a:t>
            </a:r>
            <a:r>
              <a:rPr lang="en-US" i="0" baseline="0" dirty="0">
                <a:latin typeface="Calibri"/>
                <a:cs typeface="Calibri"/>
              </a:rPr>
              <a:t>-d head. Show another word e.g. ‘bread’. Ask parents to spot the digraph and read the word: b-r-</a:t>
            </a:r>
            <a:r>
              <a:rPr lang="en-US" i="0" baseline="0" dirty="0" err="1">
                <a:latin typeface="Calibri"/>
                <a:cs typeface="Calibri"/>
              </a:rPr>
              <a:t>ea</a:t>
            </a:r>
            <a:r>
              <a:rPr lang="en-US" i="0" baseline="0" dirty="0">
                <a:latin typeface="Calibri"/>
                <a:cs typeface="Calibri"/>
              </a:rPr>
              <a:t>-d bread. </a:t>
            </a:r>
          </a:p>
          <a:p>
            <a:pPr marL="171450" indent="-171450">
              <a:buFont typeface="Arial"/>
              <a:buChar char="•"/>
              <a:defRPr/>
            </a:pPr>
            <a:r>
              <a:rPr lang="en-US" i="1" baseline="0" dirty="0">
                <a:latin typeface="Calibri"/>
                <a:cs typeface="Calibri"/>
              </a:rPr>
              <a:t>Eventually, reading becomes automatic and children will be able to read words that they know fluently.</a:t>
            </a:r>
            <a:endParaRPr lang="en-US" i="1" dirty="0"/>
          </a:p>
          <a:p>
            <a:pPr marL="171450" indent="-171450">
              <a:buFont typeface="Arial"/>
              <a:buChar char="•"/>
              <a:defRPr/>
            </a:pPr>
            <a:r>
              <a:rPr lang="en-US" i="1" baseline="0" dirty="0">
                <a:latin typeface="Calibri"/>
                <a:cs typeface="Calibri"/>
              </a:rPr>
              <a:t>Fluency is the ultimate goal of phonics teaching and fluent reading is explicitly taught. </a:t>
            </a:r>
          </a:p>
          <a:p>
            <a:pPr marL="171450" indent="-171450">
              <a:buFont typeface="Arial"/>
              <a:buChar char="•"/>
              <a:defRPr/>
            </a:pPr>
            <a:endParaRPr lang="en-US" i="0" dirty="0"/>
          </a:p>
          <a:p>
            <a:endParaRPr lang="en-US" i="1" baseline="0" dirty="0"/>
          </a:p>
          <a:p>
            <a:endParaRPr lang="en-GB" i="1" dirty="0"/>
          </a:p>
        </p:txBody>
      </p:sp>
    </p:spTree>
    <p:extLst>
      <p:ext uri="{BB962C8B-B14F-4D97-AF65-F5344CB8AC3E}">
        <p14:creationId xmlns:p14="http://schemas.microsoft.com/office/powerpoint/2010/main" val="17429927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r>
              <a:rPr lang="en-GB" b="1" dirty="0"/>
              <a:t>:</a:t>
            </a:r>
            <a:endParaRPr lang="en-US" b="0" dirty="0"/>
          </a:p>
          <a:p>
            <a:pPr marL="171450" indent="-171450">
              <a:buFont typeface="Arial" charset="0"/>
              <a:buChar char="•"/>
            </a:pPr>
            <a:r>
              <a:rPr lang="en-GB" dirty="0">
                <a:latin typeface="Calibri"/>
                <a:cs typeface="Calibri"/>
              </a:rPr>
              <a:t>To introduce tricky words</a:t>
            </a:r>
            <a:endParaRPr lang="en-GB" dirty="0"/>
          </a:p>
          <a:p>
            <a:endParaRPr lang="en-US" dirty="0"/>
          </a:p>
          <a:p>
            <a:pPr marL="0" indent="0">
              <a:buFont typeface="Arial" charset="0"/>
              <a:buNone/>
            </a:pPr>
            <a:r>
              <a:rPr lang="en-US" b="1" dirty="0">
                <a:latin typeface="Calibri"/>
                <a:cs typeface="Calibri"/>
              </a:rPr>
              <a:t>Suggested script:</a:t>
            </a:r>
            <a:endParaRPr lang="en-US" dirty="0">
              <a:latin typeface="Calibri"/>
              <a:cs typeface="Calibri"/>
            </a:endParaRPr>
          </a:p>
          <a:p>
            <a:pPr marL="171450" indent="-171450">
              <a:buFont typeface="Arial"/>
              <a:buChar char="•"/>
            </a:pPr>
            <a:r>
              <a:rPr lang="en-US" i="1" dirty="0">
                <a:latin typeface="Calibri"/>
                <a:cs typeface="Calibri"/>
              </a:rPr>
              <a:t>So, what are tricky words?</a:t>
            </a:r>
            <a:endParaRPr lang="en-US" b="1" dirty="0">
              <a:cs typeface="Calibri"/>
            </a:endParaRPr>
          </a:p>
          <a:p>
            <a:pPr marL="171450" indent="-171450">
              <a:buFont typeface="Arial"/>
              <a:buChar char="•"/>
            </a:pPr>
            <a:r>
              <a:rPr lang="en-US" i="1" dirty="0">
                <a:latin typeface="Calibri"/>
                <a:cs typeface="Calibri"/>
              </a:rPr>
              <a:t>Have a look at this video on the website: </a:t>
            </a:r>
            <a:r>
              <a:rPr lang="en-US" i="1" dirty="0">
                <a:latin typeface="Calibri"/>
                <a:cs typeface="Calibri"/>
                <a:hlinkClick r:id="rId3"/>
              </a:rPr>
              <a:t>https://www.littlewandlelettersandsounds.org.uk/resources/for-parents/</a:t>
            </a:r>
            <a:endParaRPr lang="en-US" dirty="0">
              <a:cs typeface="Calibri"/>
            </a:endParaRPr>
          </a:p>
          <a:p>
            <a:pPr marL="171450" indent="-171450">
              <a:buFont typeface="Arial"/>
              <a:buChar char="•"/>
            </a:pPr>
            <a:r>
              <a:rPr lang="en-US" i="1" dirty="0">
                <a:latin typeface="Calibri"/>
                <a:cs typeface="Calibri"/>
              </a:rPr>
              <a:t>It's important that children </a:t>
            </a:r>
            <a:r>
              <a:rPr lang="en-US" i="1" dirty="0" err="1">
                <a:latin typeface="Calibri"/>
                <a:cs typeface="Calibri"/>
              </a:rPr>
              <a:t>practise</a:t>
            </a:r>
            <a:r>
              <a:rPr lang="en-US" i="1" dirty="0">
                <a:latin typeface="Calibri"/>
                <a:cs typeface="Calibri"/>
              </a:rPr>
              <a:t> tricky words regularly to ensure that they can read them automatically.</a:t>
            </a:r>
          </a:p>
          <a:p>
            <a:endParaRPr lang="en-US" i="1" dirty="0">
              <a:cs typeface="Calibri"/>
            </a:endParaRPr>
          </a:p>
        </p:txBody>
      </p:sp>
    </p:spTree>
    <p:extLst>
      <p:ext uri="{BB962C8B-B14F-4D97-AF65-F5344CB8AC3E}">
        <p14:creationId xmlns:p14="http://schemas.microsoft.com/office/powerpoint/2010/main" val="841615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Tx/>
              <a:buNone/>
            </a:pPr>
            <a:r>
              <a:rPr lang="en-GB" b="1" dirty="0">
                <a:latin typeface="Calibri"/>
                <a:cs typeface="Calibri"/>
              </a:rPr>
              <a:t>Slide purpose</a:t>
            </a:r>
            <a:r>
              <a:rPr lang="en-GB" b="1" dirty="0"/>
              <a:t>:</a:t>
            </a:r>
            <a:endParaRPr lang="en-US" b="0" dirty="0"/>
          </a:p>
          <a:p>
            <a:pPr marL="171450" indent="-171450">
              <a:buFont typeface="Arial" charset="0"/>
              <a:buChar char="•"/>
            </a:pPr>
            <a:r>
              <a:rPr lang="en-GB" dirty="0">
                <a:latin typeface="Calibri"/>
                <a:cs typeface="Calibri"/>
              </a:rPr>
              <a:t>To provide an overview of Year</a:t>
            </a:r>
            <a:r>
              <a:rPr lang="en-GB" baseline="0" dirty="0">
                <a:latin typeface="Calibri"/>
                <a:cs typeface="Calibri"/>
              </a:rPr>
              <a:t> 1 t</a:t>
            </a:r>
            <a:r>
              <a:rPr lang="en-GB" dirty="0">
                <a:latin typeface="Calibri"/>
                <a:cs typeface="Calibri"/>
              </a:rPr>
              <a:t>ricky words</a:t>
            </a:r>
            <a:endParaRPr lang="en-GB" dirty="0"/>
          </a:p>
          <a:p>
            <a:pPr marL="0" indent="0">
              <a:buFont typeface="Arial" charset="0"/>
              <a:buNone/>
            </a:pPr>
            <a:endParaRPr lang="en-GB" dirty="0">
              <a:latin typeface="Calibri"/>
              <a:cs typeface="Calibri"/>
            </a:endParaRPr>
          </a:p>
          <a:p>
            <a:pPr marL="0" indent="0">
              <a:buFont typeface="Arial" charset="0"/>
              <a:buNone/>
            </a:pPr>
            <a:r>
              <a:rPr lang="en-US" b="1" dirty="0">
                <a:latin typeface="Calibri"/>
                <a:cs typeface="Calibri"/>
              </a:rPr>
              <a:t>Suggested script:</a:t>
            </a:r>
            <a:endParaRPr lang="en-US" dirty="0">
              <a:latin typeface="Calibri"/>
              <a:cs typeface="Calibri"/>
            </a:endParaRPr>
          </a:p>
          <a:p>
            <a:pPr marL="171450" indent="-171450">
              <a:buFont typeface="Arial"/>
              <a:buChar char="•"/>
            </a:pPr>
            <a:r>
              <a:rPr lang="en-US" i="1" dirty="0">
                <a:latin typeface="Calibri"/>
                <a:cs typeface="Calibri"/>
              </a:rPr>
              <a:t>Tricky words have unusual spellings. For example ‘all' is tricky to children in Reception because the letter ‘a’ says /or/ in this word. </a:t>
            </a:r>
            <a:endParaRPr lang="en-US" b="1" dirty="0"/>
          </a:p>
          <a:p>
            <a:pPr marL="171450" indent="-171450">
              <a:buFont typeface="Arial"/>
              <a:buChar char="•"/>
            </a:pPr>
            <a:r>
              <a:rPr lang="en-US" i="1" dirty="0">
                <a:latin typeface="Calibri"/>
                <a:cs typeface="Calibri"/>
              </a:rPr>
              <a:t>Tricky words are taught in a systematic way, following the clearly defined Little Wandle sequence of learning. We teach them because they are common words that children need to know.</a:t>
            </a:r>
            <a:endParaRPr lang="en-US" b="1" dirty="0"/>
          </a:p>
          <a:p>
            <a:pPr marL="171450" indent="-171450">
              <a:buFont typeface="Arial"/>
              <a:buChar char="•"/>
            </a:pPr>
            <a:r>
              <a:rPr lang="en-US" i="1" dirty="0">
                <a:latin typeface="Calibri"/>
                <a:cs typeface="Calibri"/>
              </a:rPr>
              <a:t>As children 'Grow the code', some tricky words will no longer be tricky. For example, children learn in Year 1 that the letter ‘a’ can make the /or/ sound in words like ‘all’, ‘ball’ and ‘water’’. This means that the word ‘all’ is no longer tricky!</a:t>
            </a:r>
            <a:endParaRPr lang="en-US" b="1" dirty="0"/>
          </a:p>
          <a:p>
            <a:endParaRPr lang="en-US" dirty="0"/>
          </a:p>
          <a:p>
            <a:endParaRPr lang="en-GB" dirty="0"/>
          </a:p>
          <a:p>
            <a:endParaRPr lang="en-GB" i="1" dirty="0"/>
          </a:p>
        </p:txBody>
      </p:sp>
    </p:spTree>
    <p:extLst>
      <p:ext uri="{BB962C8B-B14F-4D97-AF65-F5344CB8AC3E}">
        <p14:creationId xmlns:p14="http://schemas.microsoft.com/office/powerpoint/2010/main" val="41135369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50000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b="0" dirty="0">
                <a:latin typeface="Calibri"/>
                <a:cs typeface="Calibri"/>
              </a:rPr>
              <a:t>To introduce </a:t>
            </a:r>
            <a:r>
              <a:rPr lang="en-GB" dirty="0">
                <a:latin typeface="Calibri"/>
                <a:cs typeface="Calibri"/>
              </a:rPr>
              <a:t>spelling</a:t>
            </a:r>
            <a:endParaRPr lang="en-GB" b="1" dirty="0">
              <a:latin typeface="Calibri"/>
              <a:cs typeface="Calibri"/>
            </a:endParaRPr>
          </a:p>
          <a:p>
            <a:pPr marL="171450" indent="-171450">
              <a:buFont typeface="Arial" charset="0"/>
              <a:buChar char="•"/>
            </a:pPr>
            <a:endParaRPr lang="en-US" b="0" i="1" dirty="0">
              <a:latin typeface="Calibri" panose="020F0502020204030204" pitchFamily="34" charset="0"/>
              <a:cs typeface="Calibri"/>
            </a:endParaRPr>
          </a:p>
          <a:p>
            <a:pPr marL="0" indent="0">
              <a:buFont typeface="Arial" charset="0"/>
              <a:buNone/>
            </a:pPr>
            <a:r>
              <a:rPr lang="en-US" b="1" dirty="0">
                <a:latin typeface="Calibri"/>
                <a:cs typeface="Calibri"/>
              </a:rPr>
              <a:t>Suggested script:</a:t>
            </a:r>
          </a:p>
          <a:p>
            <a:pPr marL="171450" indent="-171450">
              <a:buFont typeface="Arial"/>
              <a:buChar char="•"/>
            </a:pPr>
            <a:r>
              <a:rPr lang="en-US" i="1" dirty="0">
                <a:latin typeface="Calibri"/>
                <a:cs typeface="Calibri"/>
              </a:rPr>
              <a:t>In Year 1, there are increasingly challenging words to</a:t>
            </a:r>
            <a:r>
              <a:rPr lang="en-US" i="1" baseline="0" dirty="0">
                <a:latin typeface="Calibri"/>
                <a:cs typeface="Calibri"/>
              </a:rPr>
              <a:t> </a:t>
            </a:r>
            <a:r>
              <a:rPr lang="en-US" i="1" dirty="0">
                <a:latin typeface="Calibri"/>
                <a:cs typeface="Calibri"/>
              </a:rPr>
              <a:t>spell, e</a:t>
            </a:r>
            <a:r>
              <a:rPr lang="en-US" i="1" baseline="0" dirty="0">
                <a:latin typeface="Calibri"/>
                <a:cs typeface="Calibri"/>
              </a:rPr>
              <a:t>.g. longer words, compound words, plurals. This all matches the Little Wandle sequence of learning.</a:t>
            </a:r>
          </a:p>
          <a:p>
            <a:pPr marL="171450" indent="-171450">
              <a:buFont typeface="Arial"/>
              <a:buChar char="•"/>
            </a:pPr>
            <a:r>
              <a:rPr lang="en-US" i="1" dirty="0">
                <a:latin typeface="Calibri"/>
                <a:cs typeface="Calibri"/>
              </a:rPr>
              <a:t>The children will also </a:t>
            </a:r>
            <a:r>
              <a:rPr lang="en-US" i="1" dirty="0" err="1">
                <a:latin typeface="Calibri"/>
                <a:cs typeface="Calibri"/>
              </a:rPr>
              <a:t>practise</a:t>
            </a:r>
            <a:r>
              <a:rPr lang="en-US" i="1" dirty="0">
                <a:latin typeface="Calibri"/>
                <a:cs typeface="Calibri"/>
              </a:rPr>
              <a:t> writing a dictated sentence on a Friday. Their teacher will say the sentence, show them how to write it and then ask the children to write it independently.</a:t>
            </a:r>
          </a:p>
          <a:p>
            <a:pPr marL="171450" indent="-171450">
              <a:buFont typeface="Arial"/>
              <a:buChar char="•"/>
            </a:pPr>
            <a:r>
              <a:rPr lang="en-US" i="1" dirty="0">
                <a:latin typeface="Calibri"/>
                <a:cs typeface="Calibri"/>
              </a:rPr>
              <a:t>Handwriting phrases learned in Reception are referred to during the lesson, but the specific practice of handwriting is taught separately.</a:t>
            </a:r>
            <a:endParaRPr lang="en-US" i="1" dirty="0">
              <a:cs typeface="Calibri"/>
            </a:endParaRPr>
          </a:p>
        </p:txBody>
      </p:sp>
    </p:spTree>
    <p:extLst>
      <p:ext uri="{BB962C8B-B14F-4D97-AF65-F5344CB8AC3E}">
        <p14:creationId xmlns:p14="http://schemas.microsoft.com/office/powerpoint/2010/main" val="10051958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dirty="0">
                <a:latin typeface="Calibri"/>
                <a:cs typeface="Calibri"/>
              </a:rPr>
              <a:t>To provide an</a:t>
            </a:r>
            <a:r>
              <a:rPr lang="en-GB" baseline="0" dirty="0">
                <a:latin typeface="Calibri"/>
                <a:cs typeface="Calibri"/>
              </a:rPr>
              <a:t> overview of</a:t>
            </a:r>
            <a:r>
              <a:rPr lang="en-GB" dirty="0">
                <a:latin typeface="Calibri"/>
                <a:cs typeface="Calibri"/>
              </a:rPr>
              <a:t> spelling</a:t>
            </a:r>
            <a:endParaRPr lang="en-US" dirty="0"/>
          </a:p>
          <a:p>
            <a:endParaRPr lang="en-US" dirty="0">
              <a:latin typeface="Calibri"/>
              <a:cs typeface="Calibri"/>
            </a:endParaRPr>
          </a:p>
          <a:p>
            <a:pPr marL="0" indent="0">
              <a:buFont typeface="Arial" charset="0"/>
              <a:buNone/>
            </a:pPr>
            <a:r>
              <a:rPr lang="en-US" b="1" dirty="0">
                <a:latin typeface="Calibri"/>
                <a:cs typeface="Calibri"/>
              </a:rPr>
              <a:t>Suggested script: </a:t>
            </a:r>
            <a:endParaRPr lang="en-US" b="1" dirty="0"/>
          </a:p>
          <a:p>
            <a:pPr marL="171450" indent="-171450">
              <a:buFont typeface="Arial"/>
              <a:buChar char="•"/>
            </a:pPr>
            <a:r>
              <a:rPr lang="en-US" i="0" dirty="0"/>
              <a:t>Model the process above on a flipchart for the parents to see</a:t>
            </a:r>
            <a:r>
              <a:rPr lang="en-US" i="0" baseline="0" dirty="0"/>
              <a:t>. Use a Phase 5 word, e.g. ‘play’.</a:t>
            </a:r>
          </a:p>
          <a:p>
            <a:pPr marL="171450" indent="-171450">
              <a:buFont typeface="Arial"/>
              <a:buChar char="•"/>
            </a:pPr>
            <a:r>
              <a:rPr lang="en-US" i="1" dirty="0">
                <a:latin typeface="Calibri"/>
                <a:cs typeface="Calibri"/>
              </a:rPr>
              <a:t>If you wish to support your child at home with their spelling, this is the process to use.</a:t>
            </a:r>
          </a:p>
          <a:p>
            <a:pPr marL="171450" indent="-171450">
              <a:buFont typeface="Arial"/>
              <a:buChar char="•"/>
            </a:pPr>
            <a:r>
              <a:rPr lang="en-US" i="1" dirty="0">
                <a:latin typeface="Calibri"/>
                <a:cs typeface="Calibri"/>
              </a:rPr>
              <a:t>There are also Phase</a:t>
            </a:r>
            <a:r>
              <a:rPr lang="en-US" i="1" baseline="0" dirty="0">
                <a:latin typeface="Calibri"/>
                <a:cs typeface="Calibri"/>
              </a:rPr>
              <a:t> 5 weekly spellings for additional practice</a:t>
            </a:r>
            <a:r>
              <a:rPr lang="en-US" i="1" dirty="0">
                <a:latin typeface="Calibri"/>
                <a:cs typeface="Calibri"/>
              </a:rPr>
              <a:t>, which</a:t>
            </a:r>
            <a:r>
              <a:rPr lang="en-US" i="1" baseline="0" dirty="0">
                <a:latin typeface="Calibri"/>
                <a:cs typeface="Calibri"/>
              </a:rPr>
              <a:t> </a:t>
            </a:r>
            <a:r>
              <a:rPr lang="en-US" i="1" dirty="0">
                <a:latin typeface="Calibri"/>
                <a:cs typeface="Calibri"/>
              </a:rPr>
              <a:t>we may use outside of phonics lessons to reinforce the children's learning</a:t>
            </a:r>
            <a:r>
              <a:rPr lang="en-US" i="1" baseline="0" dirty="0">
                <a:latin typeface="Calibri"/>
                <a:cs typeface="Calibri"/>
              </a:rPr>
              <a:t>.</a:t>
            </a:r>
            <a:endParaRPr lang="en-US" i="1" dirty="0">
              <a:latin typeface="Calibri"/>
              <a:cs typeface="Calibri"/>
            </a:endParaRPr>
          </a:p>
        </p:txBody>
      </p:sp>
    </p:spTree>
    <p:extLst>
      <p:ext uri="{BB962C8B-B14F-4D97-AF65-F5344CB8AC3E}">
        <p14:creationId xmlns:p14="http://schemas.microsoft.com/office/powerpoint/2010/main" val="4022871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panose="020B0604020202020204" pitchFamily="34" charset="0"/>
              <a:buChar char="•"/>
            </a:pPr>
            <a:r>
              <a:rPr lang="en-GB" b="0" dirty="0">
                <a:latin typeface="Calibri"/>
                <a:cs typeface="Calibri"/>
              </a:rPr>
              <a:t>To introduce </a:t>
            </a:r>
            <a:r>
              <a:rPr lang="en-GB" dirty="0">
                <a:latin typeface="Calibri"/>
                <a:cs typeface="Calibri"/>
              </a:rPr>
              <a:t>decodable readers</a:t>
            </a:r>
            <a:endParaRPr lang="en-US" dirty="0"/>
          </a:p>
          <a:p>
            <a:endParaRPr lang="en-GB" dirty="0">
              <a:latin typeface="Calibri"/>
              <a:cs typeface="Calibri"/>
            </a:endParaRPr>
          </a:p>
          <a:p>
            <a:pPr marL="0" indent="0">
              <a:buFont typeface="Arial" charset="0"/>
              <a:buNone/>
            </a:pPr>
            <a:r>
              <a:rPr lang="en-GB" b="1" dirty="0">
                <a:latin typeface="Calibri"/>
                <a:cs typeface="Calibri"/>
              </a:rPr>
              <a:t>Suggested script:</a:t>
            </a:r>
          </a:p>
          <a:p>
            <a:pPr marL="171450" indent="-171450">
              <a:buFont typeface="Arial"/>
              <a:buChar char="•"/>
            </a:pPr>
            <a:r>
              <a:rPr lang="en-GB" i="1" dirty="0">
                <a:latin typeface="Calibri"/>
                <a:cs typeface="Calibri"/>
              </a:rPr>
              <a:t>The children apply their phonic knowledge to reading a decodable book.</a:t>
            </a:r>
          </a:p>
          <a:p>
            <a:pPr marL="171450" indent="-171450">
              <a:buFont typeface="Arial"/>
              <a:buChar char="•"/>
            </a:pPr>
            <a:r>
              <a:rPr lang="en-GB" i="1" dirty="0">
                <a:latin typeface="Calibri"/>
                <a:cs typeface="Calibri"/>
              </a:rPr>
              <a:t>Books are carefully matched to children’s secure phonic knowledge.</a:t>
            </a:r>
            <a:endParaRPr lang="en-GB" b="1" dirty="0">
              <a:cs typeface="Calibri"/>
            </a:endParaRPr>
          </a:p>
          <a:p>
            <a:pPr marL="171450" indent="-171450">
              <a:buFont typeface="Arial"/>
              <a:buChar char="•"/>
            </a:pPr>
            <a:r>
              <a:rPr lang="en-US" i="1" dirty="0">
                <a:latin typeface="Calibri"/>
                <a:cs typeface="Calibri"/>
              </a:rPr>
              <a:t>They read the same book three times in a week. </a:t>
            </a:r>
            <a:endParaRPr lang="en-US" dirty="0">
              <a:cs typeface="Calibri"/>
            </a:endParaRPr>
          </a:p>
          <a:p>
            <a:pPr marL="171450" indent="-171450">
              <a:buFont typeface="Arial"/>
              <a:buChar char="•"/>
            </a:pPr>
            <a:r>
              <a:rPr lang="en-US" i="1" dirty="0">
                <a:latin typeface="Calibri"/>
                <a:cs typeface="Calibri"/>
              </a:rPr>
              <a:t>The first time we work on decoding (sounding out) the words.</a:t>
            </a:r>
          </a:p>
          <a:p>
            <a:pPr marL="171450" indent="-171450">
              <a:buFont typeface="Arial"/>
              <a:buChar char="•"/>
            </a:pPr>
            <a:r>
              <a:rPr lang="en-US" i="1" dirty="0">
                <a:latin typeface="Calibri"/>
                <a:cs typeface="Calibri"/>
              </a:rPr>
              <a:t>The second time we work on prosody which is reading with expression – making the book sound more interesting with our ‘storyteller voice’ or our ‘David Attenborough’ voice.</a:t>
            </a:r>
          </a:p>
          <a:p>
            <a:pPr marL="171450" indent="-171450">
              <a:buFont typeface="Arial"/>
              <a:buChar char="•"/>
            </a:pPr>
            <a:r>
              <a:rPr lang="en-US" i="1" dirty="0">
                <a:latin typeface="Calibri"/>
                <a:cs typeface="Calibri"/>
              </a:rPr>
              <a:t>The third time we look at comprehension – understanding the text.</a:t>
            </a:r>
          </a:p>
          <a:p>
            <a:pPr marL="171450" indent="-171450">
              <a:buFont typeface="Arial"/>
              <a:buChar char="•"/>
            </a:pPr>
            <a:r>
              <a:rPr lang="en-US" i="1" dirty="0">
                <a:latin typeface="Calibri"/>
                <a:cs typeface="Calibri"/>
              </a:rPr>
              <a:t>We read the books three times at school because we want to develop the fluency. The more children see words, the more they begin to read them automatically without having to sound them out, which is the ultimate goal.</a:t>
            </a:r>
            <a:endParaRPr lang="en-US" dirty="0">
              <a:cs typeface="Calibri"/>
            </a:endParaRPr>
          </a:p>
          <a:p>
            <a:pPr marL="171450" indent="-171450">
              <a:buFont typeface="Arial"/>
              <a:buChar char="•"/>
            </a:pPr>
            <a:r>
              <a:rPr lang="en-US" i="1" dirty="0">
                <a:latin typeface="Calibri"/>
                <a:cs typeface="Calibri"/>
              </a:rPr>
              <a:t>Children’s book will then be sent home, so that they can </a:t>
            </a:r>
            <a:r>
              <a:rPr lang="en-US" i="1" dirty="0" err="1">
                <a:latin typeface="Calibri"/>
                <a:cs typeface="Calibri"/>
              </a:rPr>
              <a:t>practise</a:t>
            </a:r>
            <a:r>
              <a:rPr lang="en-US" i="1" dirty="0">
                <a:latin typeface="Calibri"/>
                <a:cs typeface="Calibri"/>
              </a:rPr>
              <a:t> their fluency further.</a:t>
            </a:r>
            <a:endParaRPr lang="en-US" i="1" dirty="0">
              <a:cs typeface="Calibri"/>
            </a:endParaRPr>
          </a:p>
        </p:txBody>
      </p:sp>
    </p:spTree>
    <p:extLst>
      <p:ext uri="{BB962C8B-B14F-4D97-AF65-F5344CB8AC3E}">
        <p14:creationId xmlns:p14="http://schemas.microsoft.com/office/powerpoint/2010/main" val="19426538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b="0" dirty="0">
                <a:latin typeface="Calibri"/>
                <a:cs typeface="Calibri"/>
              </a:rPr>
              <a:t>To introduce </a:t>
            </a:r>
            <a:r>
              <a:rPr lang="en-GB" dirty="0">
                <a:latin typeface="Calibri"/>
                <a:cs typeface="Calibri"/>
              </a:rPr>
              <a:t>book matching</a:t>
            </a:r>
            <a:endParaRPr lang="en-US" b="0" dirty="0">
              <a:latin typeface="Calibri" panose="020F0502020204030204" pitchFamily="34" charset="0"/>
              <a:cs typeface="Calibri" panose="020F0502020204030204" pitchFamily="34" charset="0"/>
            </a:endParaRPr>
          </a:p>
          <a:p>
            <a:pPr marL="171450" indent="-171450">
              <a:buFont typeface="Arial"/>
              <a:buChar char="•"/>
            </a:pPr>
            <a:endParaRPr lang="en-US" b="0" dirty="0">
              <a:latin typeface="Calibri" panose="020F0502020204030204" pitchFamily="34" charset="0"/>
              <a:cs typeface="Calibri" panose="020F0502020204030204" pitchFamily="34" charset="0"/>
            </a:endParaRPr>
          </a:p>
          <a:p>
            <a:pPr marL="0" indent="0">
              <a:buFont typeface="Arial"/>
              <a:buNone/>
            </a:pPr>
            <a:r>
              <a:rPr lang="en-GB" b="1" dirty="0">
                <a:latin typeface="Calibri"/>
                <a:cs typeface="Calibri"/>
              </a:rPr>
              <a:t>Suggested script:</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i="1" dirty="0"/>
              <a:t>We assess your child every six weeks to check progress. </a:t>
            </a:r>
          </a:p>
          <a:p>
            <a:pPr marL="171450" indent="-171450">
              <a:buFont typeface="Arial" charset="0"/>
              <a:buChar char="•"/>
            </a:pPr>
            <a:r>
              <a:rPr lang="en-US" i="1" dirty="0"/>
              <a:t>Any child who needs extra support has Daily Keep-up sessions planned for them.</a:t>
            </a:r>
          </a:p>
          <a:p>
            <a:pPr marL="171450" indent="-171450">
              <a:buFont typeface="Arial" charset="0"/>
              <a:buChar char="•"/>
            </a:pPr>
            <a:r>
              <a:rPr lang="en-US" i="1" dirty="0"/>
              <a:t>You will have noticed that </a:t>
            </a:r>
            <a:r>
              <a:rPr lang="en-US" i="1" baseline="0" dirty="0"/>
              <a:t>your child’s books become more challenging as they secure more phonics.</a:t>
            </a:r>
            <a:endParaRPr lang="en-US" i="1" dirty="0"/>
          </a:p>
        </p:txBody>
      </p:sp>
    </p:spTree>
    <p:extLst>
      <p:ext uri="{BB962C8B-B14F-4D97-AF65-F5344CB8AC3E}">
        <p14:creationId xmlns:p14="http://schemas.microsoft.com/office/powerpoint/2010/main" val="3699818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panose="020B0604020202020204" pitchFamily="34" charset="0"/>
              <a:buChar char="•"/>
            </a:pPr>
            <a:r>
              <a:rPr lang="en-GB" dirty="0">
                <a:latin typeface="Calibri"/>
                <a:cs typeface="Calibri"/>
              </a:rPr>
              <a:t>To provide an overview of book matching</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Suggested script:</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i="1" dirty="0"/>
              <a:t>Once</a:t>
            </a:r>
            <a:r>
              <a:rPr lang="en-US" i="1" baseline="0" dirty="0"/>
              <a:t> your child is reading a Phase 3 book, we encourage them to ‘blend in their heads’ – you will remember that this is one of the strategies we use to help develop children to become fluent readers. (Blending in your head means children say the sounds quietly in their heads and then read the whole word out loud. Eventually, this will become automatic and children can read words that they know fluently.)</a:t>
            </a:r>
          </a:p>
          <a:p>
            <a:pPr marL="171450" indent="-171450">
              <a:buFont typeface="Arial" charset="0"/>
              <a:buChar char="•"/>
            </a:pPr>
            <a:r>
              <a:rPr lang="en-US" i="1" baseline="0" dirty="0"/>
              <a:t>We will always communicate with you if we feel that your child is not blending accurately enough yet and needs additional support.</a:t>
            </a:r>
            <a:endParaRPr lang="en-US" i="1" dirty="0"/>
          </a:p>
        </p:txBody>
      </p:sp>
    </p:spTree>
    <p:extLst>
      <p:ext uri="{BB962C8B-B14F-4D97-AF65-F5344CB8AC3E}">
        <p14:creationId xmlns:p14="http://schemas.microsoft.com/office/powerpoint/2010/main" val="3348333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455523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dirty="0">
                <a:latin typeface="Calibri"/>
                <a:cs typeface="Calibri"/>
              </a:rPr>
              <a:t>To provide guidance on reading the decodable</a:t>
            </a:r>
            <a:r>
              <a:rPr lang="en-GB" baseline="0" dirty="0">
                <a:latin typeface="Calibri"/>
                <a:cs typeface="Calibri"/>
              </a:rPr>
              <a:t> reader at home</a:t>
            </a:r>
            <a:endParaRPr lang="en-US" dirty="0"/>
          </a:p>
          <a:p>
            <a:endParaRPr lang="en-GB" dirty="0">
              <a:latin typeface="Calibri"/>
              <a:cs typeface="Calibri"/>
            </a:endParaRPr>
          </a:p>
          <a:p>
            <a:pPr marL="0" indent="0">
              <a:buFont typeface="Arial" charset="0"/>
              <a:buNone/>
            </a:pPr>
            <a:r>
              <a:rPr lang="en-GB" b="1" dirty="0">
                <a:latin typeface="Calibri"/>
                <a:cs typeface="Calibri"/>
              </a:rPr>
              <a:t>Suggested script:</a:t>
            </a:r>
          </a:p>
          <a:p>
            <a:pPr marL="171450" indent="-171450">
              <a:buFont typeface="Arial"/>
              <a:buChar char="•"/>
            </a:pPr>
            <a:r>
              <a:rPr lang="en-GB" i="1" dirty="0">
                <a:latin typeface="Calibri"/>
                <a:cs typeface="Calibri"/>
              </a:rPr>
              <a:t>As already mentioned, your child will bring home their phonics book, matched to their reading ability, which they will have already read in school.</a:t>
            </a:r>
            <a:endParaRPr lang="en-GB" i="1" dirty="0">
              <a:cs typeface="Calibri"/>
            </a:endParaRPr>
          </a:p>
          <a:p>
            <a:pPr marL="171450" indent="-171450">
              <a:buFont typeface="Arial"/>
              <a:buChar char="•"/>
            </a:pPr>
            <a:r>
              <a:rPr lang="en-GB" i="1" dirty="0">
                <a:latin typeface="Calibri"/>
                <a:cs typeface="Calibri"/>
              </a:rPr>
              <a:t>The purpose of this book is to practise their fluency.</a:t>
            </a:r>
          </a:p>
          <a:p>
            <a:pPr marL="171450" indent="-171450">
              <a:buFont typeface="Arial"/>
              <a:buChar char="•"/>
            </a:pPr>
            <a:r>
              <a:rPr lang="en-US" i="1" dirty="0">
                <a:latin typeface="Calibri"/>
                <a:cs typeface="Calibri"/>
              </a:rPr>
              <a:t>Children shouldn’t find reading</a:t>
            </a:r>
            <a:r>
              <a:rPr lang="en-US" i="1" baseline="0" dirty="0">
                <a:latin typeface="Calibri"/>
                <a:cs typeface="Calibri"/>
              </a:rPr>
              <a:t> their phonics book hard! We want them to bring a book home that they can read mostly fluently.</a:t>
            </a:r>
          </a:p>
          <a:p>
            <a:pPr marL="171450" indent="-171450">
              <a:buFont typeface="Arial"/>
              <a:buChar char="•"/>
            </a:pPr>
            <a:r>
              <a:rPr lang="en-US" i="1" dirty="0">
                <a:latin typeface="Calibri"/>
                <a:cs typeface="Calibri"/>
              </a:rPr>
              <a:t>If your child is finding a word hard to read, encourage them to sound and blend.</a:t>
            </a:r>
          </a:p>
          <a:p>
            <a:pPr marL="171450" indent="-171450">
              <a:buFont typeface="Arial"/>
              <a:buChar char="•"/>
            </a:pPr>
            <a:r>
              <a:rPr lang="en-US" i="1" dirty="0">
                <a:latin typeface="Calibri"/>
                <a:cs typeface="Calibri"/>
              </a:rPr>
              <a:t>Communcation with us is key. Where necessary, we will always inform you of their progress and please let us know if you have any queries.</a:t>
            </a:r>
            <a:endParaRPr lang="en-US" i="1" dirty="0">
              <a:cs typeface="Calibri"/>
            </a:endParaRPr>
          </a:p>
        </p:txBody>
      </p:sp>
    </p:spTree>
    <p:extLst>
      <p:ext uri="{BB962C8B-B14F-4D97-AF65-F5344CB8AC3E}">
        <p14:creationId xmlns:p14="http://schemas.microsoft.com/office/powerpoint/2010/main" val="33405945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a:buNone/>
            </a:pPr>
            <a:r>
              <a:rPr lang="en-GB" b="1" dirty="0">
                <a:latin typeface="Calibri"/>
                <a:cs typeface="Calibri"/>
              </a:rPr>
              <a:t>Slide purpose:</a:t>
            </a:r>
          </a:p>
          <a:p>
            <a:pPr marL="171450" indent="-171450">
              <a:buFont typeface="Arial"/>
              <a:buChar char="•"/>
            </a:pPr>
            <a:r>
              <a:rPr lang="en-GB" dirty="0">
                <a:latin typeface="Calibri"/>
                <a:cs typeface="Calibri"/>
              </a:rPr>
              <a:t>To provide guidance on reading the shared book at home</a:t>
            </a:r>
            <a:endParaRPr lang="en-US" dirty="0">
              <a:latin typeface="Calibri" panose="020F0502020204030204" pitchFamily="34" charset="0"/>
              <a:cs typeface="Calibri" panose="020F0502020204030204" pitchFamily="34" charset="0"/>
            </a:endParaRPr>
          </a:p>
          <a:p>
            <a:pPr marL="171450" indent="-171450">
              <a:buFont typeface="Arial"/>
              <a:buChar char="•"/>
            </a:pPr>
            <a:r>
              <a:rPr lang="en-GB" dirty="0">
                <a:latin typeface="Calibri"/>
                <a:cs typeface="Calibri"/>
              </a:rPr>
              <a:t>Only use this slide if your context allows this to be an appropriate expectation (e.g. high levels of deprivation or EAL may not be appropriate to encourage yet).</a:t>
            </a:r>
            <a:endParaRPr lang="en-GB" b="0" dirty="0">
              <a:latin typeface="Calibri" panose="020F0502020204030204" pitchFamily="34" charset="0"/>
              <a:cs typeface="Calibri" panose="020F0502020204030204" pitchFamily="34" charset="0"/>
            </a:endParaRPr>
          </a:p>
          <a:p>
            <a:pPr marL="171450" indent="-171450">
              <a:buFont typeface="Arial"/>
              <a:buChar char="•"/>
            </a:pPr>
            <a:endParaRPr lang="en-GB" b="0" dirty="0">
              <a:latin typeface="Calibri" panose="020F0502020204030204" pitchFamily="34" charset="0"/>
              <a:cs typeface="Calibri" panose="020F0502020204030204" pitchFamily="34" charset="0"/>
            </a:endParaRPr>
          </a:p>
          <a:p>
            <a:pPr marL="0" indent="0">
              <a:buFont typeface="Arial"/>
              <a:buNone/>
            </a:pPr>
            <a:r>
              <a:rPr lang="en-GB" b="1" dirty="0">
                <a:latin typeface="Calibri"/>
                <a:cs typeface="Calibri"/>
              </a:rPr>
              <a:t>Suggested script:</a:t>
            </a:r>
            <a:endParaRPr lang="en-GB" b="1" dirty="0"/>
          </a:p>
          <a:p>
            <a:pPr marL="171450" indent="-171450">
              <a:buFont typeface="Arial"/>
              <a:buChar char="•"/>
            </a:pPr>
            <a:r>
              <a:rPr lang="en-GB" i="1" dirty="0">
                <a:latin typeface="Calibri"/>
                <a:cs typeface="Calibri"/>
              </a:rPr>
              <a:t>Reading to your child daily can open a variety of doors to your child's education, imagination</a:t>
            </a:r>
            <a:r>
              <a:rPr lang="en-GB" i="1" baseline="0" dirty="0">
                <a:latin typeface="Calibri"/>
                <a:cs typeface="Calibri"/>
              </a:rPr>
              <a:t> and</a:t>
            </a:r>
            <a:r>
              <a:rPr lang="en-GB" i="1" dirty="0">
                <a:latin typeface="Calibri"/>
                <a:cs typeface="Calibri"/>
              </a:rPr>
              <a:t> well-being.</a:t>
            </a:r>
          </a:p>
          <a:p>
            <a:pPr marL="171450" indent="-171450">
              <a:buFont typeface="Arial"/>
              <a:buChar char="•"/>
            </a:pPr>
            <a:r>
              <a:rPr lang="en-GB" i="0" dirty="0">
                <a:latin typeface="Calibri"/>
                <a:cs typeface="Calibri"/>
              </a:rPr>
              <a:t>Read the slide.</a:t>
            </a:r>
            <a:endParaRPr lang="en-GB" i="0" dirty="0"/>
          </a:p>
          <a:p>
            <a:pPr marL="171450" indent="-171450">
              <a:buFont typeface="Arial"/>
              <a:buChar char="•"/>
            </a:pPr>
            <a:r>
              <a:rPr lang="en-GB" i="1" dirty="0">
                <a:latin typeface="Calibri"/>
                <a:cs typeface="Calibri"/>
              </a:rPr>
              <a:t>As a school, we also prioritise reading to the children daily to encourage the love of reading.</a:t>
            </a:r>
          </a:p>
          <a:p>
            <a:pPr marL="171450" indent="-171450">
              <a:buFont typeface="Arial"/>
              <a:buChar char="•"/>
            </a:pPr>
            <a:endParaRPr lang="en-GB" dirty="0"/>
          </a:p>
        </p:txBody>
      </p:sp>
    </p:spTree>
    <p:extLst>
      <p:ext uri="{BB962C8B-B14F-4D97-AF65-F5344CB8AC3E}">
        <p14:creationId xmlns:p14="http://schemas.microsoft.com/office/powerpoint/2010/main" val="24933397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3/25/2025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ideo" Target="https://www.youtube.com/embed/3C1KTDag0ZA" TargetMode="Externa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4.tiff"/><Relationship Id="rId4" Type="http://schemas.openxmlformats.org/officeDocument/2006/relationships/image" Target="../media/image13.tiff"/></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8.tiff"/><Relationship Id="rId5" Type="http://schemas.openxmlformats.org/officeDocument/2006/relationships/image" Target="../media/image17.tiff"/><Relationship Id="rId4" Type="http://schemas.openxmlformats.org/officeDocument/2006/relationships/image" Target="../media/image16.tiff"/></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3.tiff"/></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48849" y="5301208"/>
            <a:ext cx="11235783"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latin typeface="Futura Next Book" panose="020B0502020204020303" pitchFamily="34" charset="0"/>
              </a:rPr>
              <a:t>Parent workshop: </a:t>
            </a:r>
            <a:r>
              <a:rPr lang="en-US" sz="2800" dirty="0">
                <a:solidFill>
                  <a:schemeClr val="bg1"/>
                </a:solidFill>
                <a:latin typeface="Futura Next Book" panose="020B0502020204020303" pitchFamily="34" charset="0"/>
              </a:rPr>
              <a:t>Phonics and Early Reading in Reception</a:t>
            </a:r>
          </a:p>
          <a:p>
            <a:pPr>
              <a:lnSpc>
                <a:spcPct val="120000"/>
              </a:lnSpc>
            </a:pPr>
            <a:r>
              <a:rPr lang="en-US" sz="2800" dirty="0">
                <a:solidFill>
                  <a:schemeClr val="bg1"/>
                </a:solidFill>
                <a:latin typeface="Futura Next Book" panose="020B0502020204020303" pitchFamily="34" charset="0"/>
              </a:rPr>
              <a:t>1</a:t>
            </a:r>
            <a:r>
              <a:rPr lang="en-US" sz="2800" baseline="30000" dirty="0">
                <a:solidFill>
                  <a:schemeClr val="bg1"/>
                </a:solidFill>
                <a:latin typeface="Futura Next Book" panose="020B0502020204020303" pitchFamily="34" charset="0"/>
              </a:rPr>
              <a:t>st April 2025</a:t>
            </a:r>
            <a:endParaRPr lang="en-US" sz="2800" dirty="0">
              <a:solidFill>
                <a:schemeClr val="bg1"/>
              </a:solidFill>
              <a:latin typeface="Futura Next Book" panose="020B0502020204020303" pitchFamily="34" charset="0"/>
            </a:endParaRP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2999656" y="4012265"/>
            <a:ext cx="5688632"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latin typeface="Futura Next Book" panose="020B0502020204020303" pitchFamily="34" charset="0"/>
              </a:rPr>
              <a:t>Teach reading: change lives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latin typeface="Futura Next Book" panose="020B0502020204020303" pitchFamily="34" charset="0"/>
              </a:rPr>
              <a:t>Phonics</a:t>
            </a:r>
          </a:p>
        </p:txBody>
      </p:sp>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479376" y="1916832"/>
            <a:ext cx="4392488" cy="4392488"/>
          </a:xfrm>
        </p:spPr>
        <p:txBody>
          <a:bodyPr lIns="91440" tIns="45720" rIns="91440" bIns="45720" anchor="ctr" anchorCtr="0"/>
          <a:lstStyle/>
          <a:p>
            <a:pPr marL="0" indent="0">
              <a:lnSpc>
                <a:spcPct val="100000"/>
              </a:lnSpc>
              <a:buNone/>
            </a:pPr>
            <a:r>
              <a:rPr lang="en-GB" dirty="0">
                <a:solidFill>
                  <a:schemeClr val="accent2"/>
                </a:solidFill>
                <a:latin typeface="Futura Next Book" panose="020B0502020204020303" pitchFamily="34" charset="0"/>
              </a:rPr>
              <a:t>Our school has chosen </a:t>
            </a:r>
            <a:br>
              <a:rPr lang="en-GB" dirty="0">
                <a:solidFill>
                  <a:schemeClr val="accent2"/>
                </a:solidFill>
                <a:latin typeface="Futura Next Book" panose="020B0502020204020303" pitchFamily="34" charset="0"/>
              </a:rPr>
            </a:br>
            <a:r>
              <a:rPr lang="en-GB" i="1" dirty="0">
                <a:solidFill>
                  <a:schemeClr val="accent2"/>
                </a:solidFill>
                <a:latin typeface="Futura Next Book" panose="020B0502020204020303" pitchFamily="34" charset="0"/>
              </a:rPr>
              <a:t>Little Wandle Letters and Sounds Revised</a:t>
            </a:r>
            <a:r>
              <a:rPr lang="en-GB" dirty="0">
                <a:solidFill>
                  <a:schemeClr val="accent2"/>
                </a:solidFill>
                <a:latin typeface="Futura Next Book" panose="020B0502020204020303" pitchFamily="34" charset="0"/>
              </a:rPr>
              <a:t> as our systematic, synthetic phonics (SSP) programme to teach early reading and spelling.</a:t>
            </a:r>
            <a:r>
              <a:rPr lang="en-GB" dirty="0">
                <a:latin typeface="Futura Next Book" panose="020B0502020204020303" pitchFamily="34" charset="0"/>
              </a:rPr>
              <a:t> </a:t>
            </a: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479376" y="332656"/>
            <a:ext cx="9793088" cy="1152128"/>
          </a:xfrm>
        </p:spPr>
        <p:txBody>
          <a:bodyPr lIns="91440" tIns="45720" rIns="91440" bIns="45720" anchor="b" anchorCtr="0"/>
          <a:lstStyle/>
          <a:p>
            <a:r>
              <a:rPr lang="en-GB" dirty="0">
                <a:latin typeface="Futura Next Book" panose="020B0502020204020303" pitchFamily="34" charset="0"/>
              </a:rPr>
              <a:t>Little Wandle Letters and Sounds Revised</a:t>
            </a:r>
            <a:endParaRPr lang="en-GB" dirty="0">
              <a:latin typeface="Futura Next Book" panose="020B0502020204020303" pitchFamily="34" charset="0"/>
              <a:cs typeface="Calibri"/>
            </a:endParaRPr>
          </a:p>
        </p:txBody>
      </p:sp>
      <p:pic>
        <p:nvPicPr>
          <p:cNvPr id="5" name="Picture 4">
            <a:extLst>
              <a:ext uri="{FF2B5EF4-FFF2-40B4-BE49-F238E27FC236}">
                <a16:creationId xmlns:a16="http://schemas.microsoft.com/office/drawing/2014/main" id="{7A2F3643-1442-0E4E-8B4B-3F7E099963C7}"/>
              </a:ext>
            </a:extLst>
          </p:cNvPr>
          <p:cNvPicPr>
            <a:picLocks noChangeAspect="1"/>
          </p:cNvPicPr>
          <p:nvPr/>
        </p:nvPicPr>
        <p:blipFill>
          <a:blip r:embed="rId3"/>
          <a:stretch>
            <a:fillRect/>
          </a:stretch>
        </p:blipFill>
        <p:spPr>
          <a:xfrm>
            <a:off x="5111603" y="1916832"/>
            <a:ext cx="6770092" cy="4248472"/>
          </a:xfrm>
          <a:prstGeom prst="roundRect">
            <a:avLst/>
          </a:prstGeom>
        </p:spPr>
      </p:pic>
    </p:spTree>
    <p:extLst>
      <p:ext uri="{BB962C8B-B14F-4D97-AF65-F5344CB8AC3E}">
        <p14:creationId xmlns:p14="http://schemas.microsoft.com/office/powerpoint/2010/main" val="1769380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8A6BEE2-2F64-BA46-9BBF-202B6434A935}"/>
              </a:ext>
            </a:extLst>
          </p:cNvPr>
          <p:cNvSpPr>
            <a:spLocks noGrp="1"/>
          </p:cNvSpPr>
          <p:nvPr>
            <p:ph type="body" sz="quarter" idx="10"/>
          </p:nvPr>
        </p:nvSpPr>
        <p:spPr/>
        <p:txBody>
          <a:bodyPr/>
          <a:lstStyle/>
          <a:p>
            <a:pPr marL="0" indent="0">
              <a:buNone/>
            </a:pPr>
            <a:r>
              <a:rPr lang="en-GB" sz="4000" dirty="0">
                <a:latin typeface="Futura Next Book" panose="020B0502020204020303" pitchFamily="34" charset="0"/>
              </a:rPr>
              <a:t>making connections between the sounds of our spoken words and the letters that are used to write them down.</a:t>
            </a:r>
            <a:endParaRPr lang="en-US" sz="4000" dirty="0">
              <a:latin typeface="Futura Next Book" panose="020B0502020204020303" pitchFamily="34" charset="0"/>
            </a:endParaRPr>
          </a:p>
        </p:txBody>
      </p:sp>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263352" y="2348880"/>
            <a:ext cx="11665296" cy="864096"/>
          </a:xfrm>
          <a:prstGeom prst="rect">
            <a:avLst/>
          </a:prstGeom>
        </p:spPr>
        <p:txBody>
          <a:bodyPr lIns="91440" tIns="45720" rIns="91440" bIns="45720" anchor="t"/>
          <a:lstStyle/>
          <a:p>
            <a:pPr algn="ctr"/>
            <a:r>
              <a:rPr lang="en-US" sz="4000" b="1" dirty="0">
                <a:solidFill>
                  <a:schemeClr val="bg1"/>
                </a:solidFill>
                <a:latin typeface="Futura Next Book" panose="020B0502020204020303" pitchFamily="34" charset="0"/>
              </a:rPr>
              <a:t>Phonics is:</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lIns="91440" tIns="45720" rIns="91440" bIns="45720" anchor="b" anchorCtr="0"/>
          <a:lstStyle/>
          <a:p>
            <a:r>
              <a:rPr lang="en-US" b="1" dirty="0"/>
              <a:t>Terminology</a:t>
            </a:r>
            <a:endParaRPr lang="en-US" b="1" dirty="0">
              <a:cs typeface="Calibri"/>
            </a:endParaRP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74407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77378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
        <p:nvSpPr>
          <p:cNvPr id="12" name="Rounded Rectangle 11">
            <a:extLst>
              <a:ext uri="{FF2B5EF4-FFF2-40B4-BE49-F238E27FC236}">
                <a16:creationId xmlns:a16="http://schemas.microsoft.com/office/drawing/2014/main" id="{D8CA016A-8FA6-964F-AB5B-6E97732A71F4}"/>
              </a:ext>
            </a:extLst>
          </p:cNvPr>
          <p:cNvSpPr/>
          <p:nvPr/>
        </p:nvSpPr>
        <p:spPr>
          <a:xfrm>
            <a:off x="6773782" y="413058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Adjacent consonant</a:t>
            </a:r>
          </a:p>
        </p:txBody>
      </p:sp>
      <p:sp>
        <p:nvSpPr>
          <p:cNvPr id="13" name="Rounded Rectangle 12">
            <a:extLst>
              <a:ext uri="{FF2B5EF4-FFF2-40B4-BE49-F238E27FC236}">
                <a16:creationId xmlns:a16="http://schemas.microsoft.com/office/drawing/2014/main" id="{D8CA016A-8FA6-964F-AB5B-6E97732A71F4}"/>
              </a:ext>
            </a:extLst>
          </p:cNvPr>
          <p:cNvSpPr/>
          <p:nvPr/>
        </p:nvSpPr>
        <p:spPr>
          <a:xfrm>
            <a:off x="674407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digraph</a:t>
            </a:r>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443636" y="2023322"/>
            <a:ext cx="7828828" cy="4824536"/>
          </a:xfrm>
        </p:spPr>
        <p:txBody>
          <a:bodyPr lIns="91440" tIns="45720" rIns="91440" bIns="45720" anchor="t"/>
          <a:lstStyle/>
          <a:p>
            <a:pPr marL="0" indent="0" algn="ctr">
              <a:buNone/>
            </a:pPr>
            <a:r>
              <a:rPr lang="en-US" dirty="0">
                <a:solidFill>
                  <a:schemeClr val="accent2"/>
                </a:solidFill>
                <a:latin typeface="Futura Next Book" panose="020B0502020204020303" pitchFamily="34" charset="0"/>
              </a:rPr>
              <a:t>In Phase 4 children learn:</a:t>
            </a:r>
            <a:endParaRPr lang="en-US" dirty="0">
              <a:solidFill>
                <a:schemeClr val="accent2"/>
              </a:solidFill>
              <a:latin typeface="Futura Next Book" panose="020B0502020204020303" pitchFamily="34" charset="0"/>
              <a:cs typeface="Calibri"/>
            </a:endParaRPr>
          </a:p>
          <a:p>
            <a:pPr algn="ctr"/>
            <a:r>
              <a:rPr lang="en-GB" dirty="0">
                <a:latin typeface="Futura Next Book" panose="020B0502020204020303" pitchFamily="34" charset="0"/>
              </a:rPr>
              <a:t>short vowels CVCC (wind, hand) CCVC (drum, plug)</a:t>
            </a:r>
          </a:p>
          <a:p>
            <a:pPr algn="ctr"/>
            <a:r>
              <a:rPr lang="en-GB" dirty="0">
                <a:latin typeface="Futura Next Book" panose="020B0502020204020303" pitchFamily="34" charset="0"/>
              </a:rPr>
              <a:t>longer words e.g. blank/et </a:t>
            </a:r>
            <a:r>
              <a:rPr lang="en-GB" dirty="0" err="1">
                <a:latin typeface="Futura Next Book" panose="020B0502020204020303" pitchFamily="34" charset="0"/>
              </a:rPr>
              <a:t>bloss</a:t>
            </a:r>
            <a:r>
              <a:rPr lang="en-GB" dirty="0">
                <a:latin typeface="Futura Next Book" panose="020B0502020204020303" pitchFamily="34" charset="0"/>
              </a:rPr>
              <a:t>/om sham/poo child/</a:t>
            </a:r>
            <a:r>
              <a:rPr lang="en-GB" dirty="0" err="1">
                <a:latin typeface="Futura Next Book" panose="020B0502020204020303" pitchFamily="34" charset="0"/>
              </a:rPr>
              <a:t>ren</a:t>
            </a:r>
            <a:endParaRPr lang="en-GB" dirty="0">
              <a:latin typeface="Futura Next Book" panose="020B0502020204020303" pitchFamily="34" charset="0"/>
            </a:endParaRPr>
          </a:p>
          <a:p>
            <a:pPr algn="ctr"/>
            <a:r>
              <a:rPr lang="en-GB" dirty="0">
                <a:latin typeface="Futura Next Book" panose="020B0502020204020303" pitchFamily="34" charset="0"/>
              </a:rPr>
              <a:t>compound words e.g. wind/mill sand/pit hand/stand lunch/box</a:t>
            </a:r>
          </a:p>
          <a:p>
            <a:pPr algn="ctr"/>
            <a:r>
              <a:rPr lang="en-GB" dirty="0">
                <a:latin typeface="Futura Next Book" panose="020B0502020204020303" pitchFamily="34" charset="0"/>
              </a:rPr>
              <a:t>root words ending in: –</a:t>
            </a:r>
            <a:r>
              <a:rPr lang="en-GB" dirty="0" err="1">
                <a:latin typeface="Futura Next Book" panose="020B0502020204020303" pitchFamily="34" charset="0"/>
              </a:rPr>
              <a:t>ing</a:t>
            </a:r>
            <a:r>
              <a:rPr lang="en-GB" dirty="0">
                <a:latin typeface="Futura Next Book" panose="020B0502020204020303" pitchFamily="34" charset="0"/>
              </a:rPr>
              <a:t>, –</a:t>
            </a:r>
            <a:r>
              <a:rPr lang="en-GB" dirty="0" err="1">
                <a:latin typeface="Futura Next Book" panose="020B0502020204020303" pitchFamily="34" charset="0"/>
              </a:rPr>
              <a:t>ed</a:t>
            </a:r>
            <a:r>
              <a:rPr lang="en-GB" dirty="0">
                <a:latin typeface="Futura Next Book" panose="020B0502020204020303" pitchFamily="34" charset="0"/>
              </a:rPr>
              <a:t> /t/, –</a:t>
            </a:r>
            <a:r>
              <a:rPr lang="en-GB" dirty="0" err="1">
                <a:latin typeface="Futura Next Book" panose="020B0502020204020303" pitchFamily="34" charset="0"/>
              </a:rPr>
              <a:t>ed</a:t>
            </a:r>
            <a:r>
              <a:rPr lang="en-GB" dirty="0">
                <a:latin typeface="Futura Next Book" panose="020B0502020204020303" pitchFamily="34" charset="0"/>
              </a:rPr>
              <a:t> /id/ /</a:t>
            </a:r>
            <a:r>
              <a:rPr lang="en-GB" dirty="0" err="1">
                <a:latin typeface="Futura Next Book" panose="020B0502020204020303" pitchFamily="34" charset="0"/>
              </a:rPr>
              <a:t>ed</a:t>
            </a:r>
            <a:r>
              <a:rPr lang="en-GB" dirty="0">
                <a:latin typeface="Futura Next Book" panose="020B0502020204020303" pitchFamily="34" charset="0"/>
              </a:rPr>
              <a:t>/ –</a:t>
            </a:r>
            <a:r>
              <a:rPr lang="en-GB" dirty="0" err="1">
                <a:latin typeface="Futura Next Book" panose="020B0502020204020303" pitchFamily="34" charset="0"/>
              </a:rPr>
              <a:t>est</a:t>
            </a:r>
            <a:r>
              <a:rPr lang="en-GB" dirty="0">
                <a:latin typeface="Futura Next Book" panose="020B0502020204020303" pitchFamily="34" charset="0"/>
              </a:rPr>
              <a:t> e.g. bumped, soft/</a:t>
            </a:r>
            <a:r>
              <a:rPr lang="en-GB" dirty="0" err="1">
                <a:latin typeface="Futura Next Book" panose="020B0502020204020303" pitchFamily="34" charset="0"/>
              </a:rPr>
              <a:t>est</a:t>
            </a:r>
            <a:r>
              <a:rPr lang="en-GB" dirty="0">
                <a:latin typeface="Futura Next Book" panose="020B0502020204020303" pitchFamily="34" charset="0"/>
              </a:rPr>
              <a:t>, </a:t>
            </a:r>
            <a:r>
              <a:rPr lang="en-GB" dirty="0" err="1">
                <a:latin typeface="Futura Next Book" panose="020B0502020204020303" pitchFamily="34" charset="0"/>
              </a:rPr>
              <a:t>swimm</a:t>
            </a:r>
            <a:r>
              <a:rPr lang="en-GB" dirty="0">
                <a:latin typeface="Futura Next Book" panose="020B0502020204020303" pitchFamily="34" charset="0"/>
              </a:rPr>
              <a:t>/</a:t>
            </a:r>
            <a:r>
              <a:rPr lang="en-GB" dirty="0" err="1">
                <a:latin typeface="Futura Next Book" panose="020B0502020204020303" pitchFamily="34" charset="0"/>
              </a:rPr>
              <a:t>ing</a:t>
            </a:r>
            <a:endParaRPr lang="en-GB" dirty="0">
              <a:latin typeface="Futura Next Book" panose="020B0502020204020303" pitchFamily="34" charset="0"/>
            </a:endParaRPr>
          </a:p>
          <a:p>
            <a:pPr algn="ctr"/>
            <a:endParaRPr lang="en-US" dirty="0">
              <a:solidFill>
                <a:schemeClr val="accent2"/>
              </a:solidFill>
              <a:cs typeface="Calibri"/>
            </a:endParaRPr>
          </a:p>
          <a:p>
            <a:pPr algn="ctr"/>
            <a:endParaRPr lang="en-US" dirty="0"/>
          </a:p>
        </p:txBody>
      </p:sp>
      <p:sp>
        <p:nvSpPr>
          <p:cNvPr id="3" name="Title 2"/>
          <p:cNvSpPr>
            <a:spLocks noGrp="1"/>
          </p:cNvSpPr>
          <p:nvPr>
            <p:ph type="title"/>
          </p:nvPr>
        </p:nvSpPr>
        <p:spPr>
          <a:xfrm>
            <a:off x="1461506" y="404664"/>
            <a:ext cx="9793088" cy="1152128"/>
          </a:xfrm>
        </p:spPr>
        <p:txBody>
          <a:bodyPr lIns="91440" tIns="45720" rIns="91440" bIns="45720" anchor="b" anchorCtr="0"/>
          <a:lstStyle/>
          <a:p>
            <a:pPr algn="ctr"/>
            <a:r>
              <a:rPr lang="en-US" dirty="0">
                <a:latin typeface="Futura Next Book" panose="020B0502020204020303" pitchFamily="34" charset="0"/>
              </a:rPr>
              <a:t>This term we are teaching Phase 4 </a:t>
            </a:r>
            <a:endParaRPr lang="en-GB" dirty="0">
              <a:latin typeface="Futura Next Book" panose="020B0502020204020303" pitchFamily="34" charset="0"/>
              <a:cs typeface="Calibri"/>
            </a:endParaRPr>
          </a:p>
        </p:txBody>
      </p:sp>
    </p:spTree>
    <p:extLst>
      <p:ext uri="{BB962C8B-B14F-4D97-AF65-F5344CB8AC3E}">
        <p14:creationId xmlns:p14="http://schemas.microsoft.com/office/powerpoint/2010/main" val="2603803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479376" y="1916832"/>
            <a:ext cx="5502117" cy="4392488"/>
          </a:xfrm>
        </p:spPr>
        <p:txBody>
          <a:bodyPr lIns="91440" tIns="45720" rIns="91440" bIns="45720" anchor="t"/>
          <a:lstStyle/>
          <a:p>
            <a:pPr marL="0" indent="0">
              <a:buNone/>
            </a:pPr>
            <a:r>
              <a:rPr lang="en-US" dirty="0">
                <a:solidFill>
                  <a:schemeClr val="accent2"/>
                </a:solidFill>
                <a:latin typeface="Futura Next Book" panose="020B0502020204020303" pitchFamily="34" charset="0"/>
              </a:rPr>
              <a:t>Children will be able to:</a:t>
            </a:r>
            <a:endParaRPr lang="en-US" dirty="0">
              <a:solidFill>
                <a:schemeClr val="accent2"/>
              </a:solidFill>
              <a:latin typeface="Futura Next Book" panose="020B0502020204020303" pitchFamily="34" charset="0"/>
              <a:cs typeface="Calibri" panose="020F0502020204030204"/>
            </a:endParaRPr>
          </a:p>
          <a:p>
            <a:r>
              <a:rPr lang="en-US" dirty="0">
                <a:solidFill>
                  <a:schemeClr val="accent2"/>
                </a:solidFill>
                <a:latin typeface="Futura Next Book" panose="020B0502020204020303" pitchFamily="34" charset="0"/>
              </a:rPr>
              <a:t>blend independently</a:t>
            </a:r>
            <a:endParaRPr lang="en-US" dirty="0">
              <a:solidFill>
                <a:schemeClr val="accent2"/>
              </a:solidFill>
              <a:latin typeface="Futura Next Book" panose="020B0502020204020303" pitchFamily="34" charset="0"/>
              <a:cs typeface="Calibri"/>
            </a:endParaRPr>
          </a:p>
          <a:p>
            <a:r>
              <a:rPr lang="en-US" dirty="0">
                <a:solidFill>
                  <a:schemeClr val="accent2"/>
                </a:solidFill>
                <a:latin typeface="Futura Next Book" panose="020B0502020204020303" pitchFamily="34" charset="0"/>
              </a:rPr>
              <a:t>blend in their heads with increasing fluency and confidence.</a:t>
            </a:r>
            <a:endParaRPr lang="en-US" dirty="0">
              <a:solidFill>
                <a:schemeClr val="accent2"/>
              </a:solidFill>
              <a:latin typeface="Futura Next Book" panose="020B0502020204020303" pitchFamily="34" charset="0"/>
              <a:cs typeface="Calibri"/>
            </a:endParaRPr>
          </a:p>
          <a:p>
            <a:pPr marL="0" indent="0">
              <a:buNone/>
            </a:pPr>
            <a:r>
              <a:rPr lang="en-US" dirty="0">
                <a:solidFill>
                  <a:schemeClr val="accent2"/>
                </a:solidFill>
                <a:latin typeface="Futura Next Book" panose="020B0502020204020303" pitchFamily="34" charset="0"/>
              </a:rPr>
              <a:t>They will also begin to distinguish between different phonemes/graphemes.</a:t>
            </a:r>
            <a:endParaRPr lang="en-GB" dirty="0">
              <a:latin typeface="Futura Next Book" panose="020B0502020204020303" pitchFamily="34" charset="0"/>
            </a:endParaRPr>
          </a:p>
        </p:txBody>
      </p:sp>
      <p:sp>
        <p:nvSpPr>
          <p:cNvPr id="5" name="Title 4"/>
          <p:cNvSpPr>
            <a:spLocks noGrp="1"/>
          </p:cNvSpPr>
          <p:nvPr>
            <p:ph type="title"/>
          </p:nvPr>
        </p:nvSpPr>
        <p:spPr/>
        <p:txBody>
          <a:bodyPr lIns="91440" tIns="45720" rIns="91440" bIns="45720" anchor="b" anchorCtr="0"/>
          <a:lstStyle/>
          <a:p>
            <a:r>
              <a:rPr lang="en-US" dirty="0">
                <a:latin typeface="Futura Next Book" panose="020B0502020204020303" pitchFamily="34" charset="0"/>
              </a:rPr>
              <a:t>Reading words</a:t>
            </a:r>
            <a:endParaRPr lang="en-GB" dirty="0">
              <a:latin typeface="Futura Next Book" panose="020B0502020204020303" pitchFamily="34" charset="0"/>
              <a:cs typeface="Calibri"/>
            </a:endParaRPr>
          </a:p>
        </p:txBody>
      </p:sp>
      <p:pic>
        <p:nvPicPr>
          <p:cNvPr id="4" name="Picture 3" descr="A person in a red dress holding a sign&#10;&#10;Description automatically generated">
            <a:extLst>
              <a:ext uri="{FF2B5EF4-FFF2-40B4-BE49-F238E27FC236}">
                <a16:creationId xmlns:a16="http://schemas.microsoft.com/office/drawing/2014/main" id="{E22DAF30-57D8-C89E-1085-10AAB4472F39}"/>
              </a:ext>
            </a:extLst>
          </p:cNvPr>
          <p:cNvPicPr>
            <a:picLocks noChangeAspect="1"/>
          </p:cNvPicPr>
          <p:nvPr/>
        </p:nvPicPr>
        <p:blipFill>
          <a:blip r:embed="rId3"/>
          <a:stretch>
            <a:fillRect/>
          </a:stretch>
        </p:blipFill>
        <p:spPr>
          <a:xfrm>
            <a:off x="6009498" y="2060848"/>
            <a:ext cx="5647259" cy="2963810"/>
          </a:xfrm>
          <a:prstGeom prst="roundRect">
            <a:avLst/>
          </a:prstGeom>
        </p:spPr>
      </p:pic>
    </p:spTree>
    <p:extLst>
      <p:ext uri="{BB962C8B-B14F-4D97-AF65-F5344CB8AC3E}">
        <p14:creationId xmlns:p14="http://schemas.microsoft.com/office/powerpoint/2010/main" val="1508816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9A5F2C-AD7F-CF4C-9D4C-AD07FF3F812C}"/>
              </a:ext>
            </a:extLst>
          </p:cNvPr>
          <p:cNvSpPr>
            <a:spLocks noGrp="1"/>
          </p:cNvSpPr>
          <p:nvPr>
            <p:ph type="title"/>
          </p:nvPr>
        </p:nvSpPr>
        <p:spPr>
          <a:prstGeom prst="rect">
            <a:avLst/>
          </a:prstGeom>
        </p:spPr>
        <p:txBody>
          <a:bodyPr lIns="91440" tIns="45720" rIns="91440" bIns="45720" anchor="b" anchorCtr="0"/>
          <a:lstStyle/>
          <a:p>
            <a:r>
              <a:rPr lang="en-US" dirty="0"/>
              <a:t>Tricky words </a:t>
            </a:r>
            <a:endParaRPr lang="en-US" dirty="0">
              <a:cs typeface="Calibri"/>
            </a:endParaRPr>
          </a:p>
        </p:txBody>
      </p:sp>
      <p:pic>
        <p:nvPicPr>
          <p:cNvPr id="5" name="3C1KTDag0ZA"/>
          <p:cNvPicPr>
            <a:picLocks noRot="1" noChangeAspect="1"/>
          </p:cNvPicPr>
          <p:nvPr>
            <a:videoFile r:link="rId1"/>
          </p:nvPr>
        </p:nvPicPr>
        <p:blipFill>
          <a:blip r:embed="rId4">
            <a:extLst>
              <a:ext uri="{28A0092B-C50C-407E-A947-70E740481C1C}">
                <a14:useLocalDpi xmlns:a14="http://schemas.microsoft.com/office/drawing/2010/main" val="0"/>
              </a:ext>
            </a:extLst>
          </a:blip>
          <a:stretch>
            <a:fillRect/>
          </a:stretch>
        </p:blipFill>
        <p:spPr>
          <a:xfrm>
            <a:off x="2207568" y="1921886"/>
            <a:ext cx="7614592" cy="4129084"/>
          </a:xfrm>
          <a:prstGeom prst="rect">
            <a:avLst/>
          </a:prstGeom>
          <a:noFill/>
          <a:ln>
            <a:noFill/>
          </a:ln>
        </p:spPr>
      </p:pic>
    </p:spTree>
    <p:extLst>
      <p:ext uri="{BB962C8B-B14F-4D97-AF65-F5344CB8AC3E}">
        <p14:creationId xmlns:p14="http://schemas.microsoft.com/office/powerpoint/2010/main" val="3765306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79376" y="1700808"/>
            <a:ext cx="5256584" cy="4941168"/>
          </a:xfrm>
        </p:spPr>
        <p:txBody>
          <a:bodyPr lIns="91440" tIns="45720" rIns="91440" bIns="45720" anchor="t"/>
          <a:lstStyle/>
          <a:p>
            <a:r>
              <a:rPr lang="en-US" dirty="0">
                <a:solidFill>
                  <a:schemeClr val="accent2"/>
                </a:solidFill>
              </a:rPr>
              <a:t>have unusual spellings e.g. today, like</a:t>
            </a:r>
            <a:endParaRPr lang="en-US" dirty="0">
              <a:solidFill>
                <a:schemeClr val="accent2"/>
              </a:solidFill>
              <a:cs typeface="Calibri"/>
            </a:endParaRPr>
          </a:p>
          <a:p>
            <a:r>
              <a:rPr lang="en-US" dirty="0">
                <a:solidFill>
                  <a:schemeClr val="accent2"/>
                </a:solidFill>
              </a:rPr>
              <a:t>are taught in a systematic way.</a:t>
            </a:r>
            <a:endParaRPr lang="en-US" dirty="0">
              <a:solidFill>
                <a:schemeClr val="accent2"/>
              </a:solidFill>
              <a:cs typeface="Calibri"/>
            </a:endParaRPr>
          </a:p>
          <a:p>
            <a:pPr marL="0" indent="0">
              <a:buNone/>
            </a:pPr>
            <a:endParaRPr lang="en-US" dirty="0">
              <a:solidFill>
                <a:schemeClr val="accent2"/>
              </a:solidFill>
              <a:cs typeface="Calibri"/>
            </a:endParaRPr>
          </a:p>
          <a:p>
            <a:pPr marL="0" indent="0">
              <a:buNone/>
            </a:pPr>
            <a:r>
              <a:rPr lang="en-US" dirty="0">
                <a:solidFill>
                  <a:schemeClr val="accent2"/>
                </a:solidFill>
              </a:rPr>
              <a:t>Children are now learning to read Phase 4 tricky words.</a:t>
            </a:r>
          </a:p>
        </p:txBody>
      </p:sp>
      <p:sp>
        <p:nvSpPr>
          <p:cNvPr id="3" name="Title 2"/>
          <p:cNvSpPr>
            <a:spLocks noGrp="1"/>
          </p:cNvSpPr>
          <p:nvPr>
            <p:ph type="title"/>
          </p:nvPr>
        </p:nvSpPr>
        <p:spPr/>
        <p:txBody>
          <a:bodyPr lIns="91440" tIns="45720" rIns="91440" bIns="45720" anchor="b" anchorCtr="0"/>
          <a:lstStyle/>
          <a:p>
            <a:r>
              <a:rPr lang="en-US" dirty="0"/>
              <a:t>Tricky words:</a:t>
            </a:r>
            <a:endParaRPr lang="en-GB" dirty="0">
              <a:cs typeface="Calibri"/>
            </a:endParaRPr>
          </a:p>
        </p:txBody>
      </p:sp>
      <p:pic>
        <p:nvPicPr>
          <p:cNvPr id="6" name="Picture 5" descr="A person holding a piece of paper&#10;&#10;Description automatically generated">
            <a:extLst>
              <a:ext uri="{FF2B5EF4-FFF2-40B4-BE49-F238E27FC236}">
                <a16:creationId xmlns:a16="http://schemas.microsoft.com/office/drawing/2014/main" id="{9D2D9A11-589A-7C36-A4FD-1A7C833B4AF0}"/>
              </a:ext>
            </a:extLst>
          </p:cNvPr>
          <p:cNvPicPr>
            <a:picLocks noChangeAspect="1"/>
          </p:cNvPicPr>
          <p:nvPr/>
        </p:nvPicPr>
        <p:blipFill>
          <a:blip r:embed="rId3"/>
          <a:stretch>
            <a:fillRect/>
          </a:stretch>
        </p:blipFill>
        <p:spPr>
          <a:xfrm>
            <a:off x="6023992" y="1963549"/>
            <a:ext cx="5544616" cy="3423109"/>
          </a:xfrm>
          <a:prstGeom prst="roundRect">
            <a:avLst/>
          </a:prstGeom>
        </p:spPr>
      </p:pic>
    </p:spTree>
    <p:extLst>
      <p:ext uri="{BB962C8B-B14F-4D97-AF65-F5344CB8AC3E}">
        <p14:creationId xmlns:p14="http://schemas.microsoft.com/office/powerpoint/2010/main" val="754274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CB653-43CD-5E45-80A3-0B2B306C73C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4" name="TextBox 3">
            <a:extLst>
              <a:ext uri="{FF2B5EF4-FFF2-40B4-BE49-F238E27FC236}">
                <a16:creationId xmlns:a16="http://schemas.microsoft.com/office/drawing/2014/main" id="{EA3E8739-0EDB-B444-A351-73F5CD537FEA}"/>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and spelling</a:t>
            </a:r>
          </a:p>
        </p:txBody>
      </p:sp>
    </p:spTree>
    <p:extLst>
      <p:ext uri="{BB962C8B-B14F-4D97-AF65-F5344CB8AC3E}">
        <p14:creationId xmlns:p14="http://schemas.microsoft.com/office/powerpoint/2010/main" val="3708247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479376" y="1916832"/>
            <a:ext cx="8262014" cy="4392488"/>
          </a:xfrm>
        </p:spPr>
        <p:txBody>
          <a:bodyPr lIns="91440" tIns="45720" rIns="91440" bIns="45720" anchor="t"/>
          <a:lstStyle/>
          <a:p>
            <a:r>
              <a:rPr lang="en-US" dirty="0">
                <a:solidFill>
                  <a:schemeClr val="accent2"/>
                </a:solidFill>
              </a:rPr>
              <a:t>This term, your child will be taught how to spell words </a:t>
            </a:r>
            <a:r>
              <a:rPr lang="en-US" dirty="0">
                <a:solidFill>
                  <a:schemeClr val="accent2"/>
                </a:solidFill>
                <a:ea typeface="+mn-lt"/>
                <a:cs typeface="+mn-lt"/>
              </a:rPr>
              <a:t>every day </a:t>
            </a:r>
            <a:r>
              <a:rPr lang="en-US" dirty="0">
                <a:solidFill>
                  <a:schemeClr val="accent2"/>
                </a:solidFill>
              </a:rPr>
              <a:t>using the graphemes they have been taught so far. </a:t>
            </a:r>
            <a:endParaRPr lang="en-US" dirty="0">
              <a:solidFill>
                <a:schemeClr val="accent2"/>
              </a:solidFill>
              <a:cs typeface="Calibri"/>
            </a:endParaRPr>
          </a:p>
          <a:p>
            <a:pPr marL="0" indent="0">
              <a:buNone/>
            </a:pPr>
            <a:endParaRPr lang="en-US" dirty="0">
              <a:solidFill>
                <a:schemeClr val="accent2"/>
              </a:solidFill>
              <a:cs typeface="Calibri"/>
            </a:endParaRPr>
          </a:p>
          <a:p>
            <a:r>
              <a:rPr lang="en-US" dirty="0">
                <a:solidFill>
                  <a:schemeClr val="accent2"/>
                </a:solidFill>
              </a:rPr>
              <a:t>They will </a:t>
            </a:r>
            <a:r>
              <a:rPr lang="en-US" dirty="0" err="1">
                <a:solidFill>
                  <a:schemeClr val="accent2"/>
                </a:solidFill>
              </a:rPr>
              <a:t>practise</a:t>
            </a:r>
            <a:r>
              <a:rPr lang="en-US" dirty="0">
                <a:solidFill>
                  <a:schemeClr val="accent2"/>
                </a:solidFill>
              </a:rPr>
              <a:t> writing a </a:t>
            </a:r>
            <a:r>
              <a:rPr lang="en-US" dirty="0">
                <a:solidFill>
                  <a:schemeClr val="accent2"/>
                </a:solidFill>
                <a:ea typeface="+mn-lt"/>
                <a:cs typeface="+mn-lt"/>
              </a:rPr>
              <a:t>dictated </a:t>
            </a:r>
            <a:r>
              <a:rPr lang="en-US" dirty="0">
                <a:solidFill>
                  <a:schemeClr val="accent2"/>
                </a:solidFill>
              </a:rPr>
              <a:t>sentence.		</a:t>
            </a:r>
            <a:endParaRPr lang="en-US" dirty="0">
              <a:solidFill>
                <a:schemeClr val="accent2"/>
              </a:solidFill>
              <a:cs typeface="Calibri"/>
            </a:endParaRPr>
          </a:p>
          <a:p>
            <a:r>
              <a:rPr lang="en-US" dirty="0">
                <a:solidFill>
                  <a:schemeClr val="accent2"/>
                </a:solidFill>
              </a:rPr>
              <a:t>Handwriting is referred to but is also taught at other times of the day.	</a:t>
            </a:r>
            <a:endParaRPr lang="en-GB" dirty="0">
              <a:solidFill>
                <a:schemeClr val="accent2"/>
              </a:solidFill>
              <a:cs typeface="Calibri"/>
            </a:endParaRPr>
          </a:p>
        </p:txBody>
      </p:sp>
      <p:sp>
        <p:nvSpPr>
          <p:cNvPr id="2" name="Title 1"/>
          <p:cNvSpPr>
            <a:spLocks noGrp="1"/>
          </p:cNvSpPr>
          <p:nvPr>
            <p:ph type="title"/>
          </p:nvPr>
        </p:nvSpPr>
        <p:spPr/>
        <p:txBody>
          <a:bodyPr lIns="91440" tIns="45720" rIns="91440" bIns="45720" anchor="b" anchorCtr="0"/>
          <a:lstStyle/>
          <a:p>
            <a:r>
              <a:rPr lang="en-US" dirty="0"/>
              <a:t>Spelling	</a:t>
            </a:r>
            <a:endParaRPr lang="en-GB" dirty="0">
              <a:cs typeface="Calibri"/>
            </a:endParaRPr>
          </a:p>
        </p:txBody>
      </p:sp>
      <p:pic>
        <p:nvPicPr>
          <p:cNvPr id="5" name="Picture 4"/>
          <p:cNvPicPr>
            <a:picLocks noChangeAspect="1"/>
          </p:cNvPicPr>
          <p:nvPr/>
        </p:nvPicPr>
        <p:blipFill>
          <a:blip r:embed="rId3"/>
          <a:stretch>
            <a:fillRect/>
          </a:stretch>
        </p:blipFill>
        <p:spPr>
          <a:xfrm>
            <a:off x="9424242" y="2348331"/>
            <a:ext cx="1485705" cy="1512168"/>
          </a:xfrm>
          <a:prstGeom prst="rect">
            <a:avLst/>
          </a:prstGeom>
        </p:spPr>
      </p:pic>
    </p:spTree>
    <p:extLst>
      <p:ext uri="{BB962C8B-B14F-4D97-AF65-F5344CB8AC3E}">
        <p14:creationId xmlns:p14="http://schemas.microsoft.com/office/powerpoint/2010/main" val="8846660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479376" y="2564904"/>
            <a:ext cx="4176464" cy="3744416"/>
          </a:xfrm>
        </p:spPr>
        <p:txBody>
          <a:bodyPr lIns="91440" tIns="45720" rIns="91440" bIns="45720" anchor="t"/>
          <a:lstStyle/>
          <a:p>
            <a:r>
              <a:rPr lang="en-US" dirty="0">
                <a:solidFill>
                  <a:schemeClr val="accent2"/>
                </a:solidFill>
              </a:rPr>
              <a:t>Say the word.</a:t>
            </a:r>
            <a:endParaRPr lang="en-US" dirty="0">
              <a:solidFill>
                <a:schemeClr val="accent2"/>
              </a:solidFill>
              <a:cs typeface="Calibri"/>
            </a:endParaRPr>
          </a:p>
          <a:p>
            <a:r>
              <a:rPr lang="en-US" dirty="0">
                <a:solidFill>
                  <a:schemeClr val="accent2"/>
                </a:solidFill>
              </a:rPr>
              <a:t>Segment the sounds.</a:t>
            </a:r>
            <a:endParaRPr lang="en-US" dirty="0">
              <a:solidFill>
                <a:schemeClr val="accent2"/>
              </a:solidFill>
              <a:cs typeface="Calibri"/>
            </a:endParaRPr>
          </a:p>
          <a:p>
            <a:r>
              <a:rPr lang="en-US" dirty="0">
                <a:solidFill>
                  <a:schemeClr val="accent2"/>
                </a:solidFill>
              </a:rPr>
              <a:t>Count the sounds.</a:t>
            </a:r>
            <a:endParaRPr lang="en-US" dirty="0">
              <a:solidFill>
                <a:schemeClr val="accent2"/>
              </a:solidFill>
              <a:cs typeface="Calibri"/>
            </a:endParaRPr>
          </a:p>
          <a:p>
            <a:r>
              <a:rPr lang="en-US" dirty="0">
                <a:solidFill>
                  <a:schemeClr val="accent2"/>
                </a:solidFill>
              </a:rPr>
              <a:t>Write them down.</a:t>
            </a:r>
            <a:endParaRPr lang="en-US" dirty="0">
              <a:solidFill>
                <a:schemeClr val="accent2"/>
              </a:solidFill>
              <a:cs typeface="Calibri"/>
            </a:endParaRP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p:txBody>
          <a:bodyPr lIns="91440" tIns="45720" rIns="91440" bIns="45720" anchor="b" anchorCtr="0"/>
          <a:lstStyle/>
          <a:p>
            <a:r>
              <a:rPr lang="en-US" dirty="0"/>
              <a:t>Spelling</a:t>
            </a:r>
            <a:endParaRPr lang="en-US" dirty="0">
              <a:cs typeface="Calibri"/>
            </a:endParaRPr>
          </a:p>
        </p:txBody>
      </p:sp>
      <p:pic>
        <p:nvPicPr>
          <p:cNvPr id="5" name="Picture 4" descr="A picture containing person, indoor, wall&#10;&#10;Description automatically generated">
            <a:extLst>
              <a:ext uri="{FF2B5EF4-FFF2-40B4-BE49-F238E27FC236}">
                <a16:creationId xmlns:a16="http://schemas.microsoft.com/office/drawing/2014/main" id="{70A18597-D3C0-654D-A58C-597972A332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891253" y="1801214"/>
            <a:ext cx="6741316" cy="4490459"/>
          </a:xfrm>
          <a:prstGeom prst="roundRect">
            <a:avLst/>
          </a:prstGeom>
        </p:spPr>
      </p:pic>
    </p:spTree>
    <p:extLst>
      <p:ext uri="{BB962C8B-B14F-4D97-AF65-F5344CB8AC3E}">
        <p14:creationId xmlns:p14="http://schemas.microsoft.com/office/powerpoint/2010/main" val="99693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79376" y="1988840"/>
            <a:ext cx="5832648" cy="4176464"/>
          </a:xfrm>
        </p:spPr>
        <p:txBody>
          <a:bodyPr lIns="91440" tIns="45720" rIns="91440" bIns="45720" anchor="t"/>
          <a:lstStyle/>
          <a:p>
            <a:pPr marL="0" indent="0">
              <a:buNone/>
            </a:pPr>
            <a:r>
              <a:rPr lang="en-GB" b="1" dirty="0">
                <a:solidFill>
                  <a:schemeClr val="accent2"/>
                </a:solidFill>
              </a:rPr>
              <a:t>Reading practice sessions are: </a:t>
            </a:r>
          </a:p>
          <a:p>
            <a:pPr marL="0" indent="0">
              <a:buNone/>
            </a:pPr>
            <a:endParaRPr lang="en-GB" b="1" dirty="0">
              <a:solidFill>
                <a:schemeClr val="accent2"/>
              </a:solidFill>
              <a:cs typeface="Calibri"/>
            </a:endParaRPr>
          </a:p>
          <a:p>
            <a:r>
              <a:rPr lang="en-GB" dirty="0">
                <a:solidFill>
                  <a:schemeClr val="accent2"/>
                </a:solidFill>
              </a:rPr>
              <a:t>timetabled three times a week</a:t>
            </a:r>
            <a:endParaRPr lang="en-GB" dirty="0">
              <a:solidFill>
                <a:schemeClr val="accent2"/>
              </a:solidFill>
              <a:cs typeface="Calibri"/>
            </a:endParaRPr>
          </a:p>
          <a:p>
            <a:r>
              <a:rPr lang="en-GB" dirty="0">
                <a:solidFill>
                  <a:schemeClr val="accent2"/>
                </a:solidFill>
              </a:rPr>
              <a:t>taught by a trained teacher/teaching assistant</a:t>
            </a:r>
            <a:endParaRPr lang="en-GB" dirty="0">
              <a:solidFill>
                <a:schemeClr val="accent2"/>
              </a:solidFill>
              <a:cs typeface="Calibri"/>
            </a:endParaRPr>
          </a:p>
          <a:p>
            <a:r>
              <a:rPr lang="en-GB" dirty="0">
                <a:solidFill>
                  <a:schemeClr val="accent2"/>
                </a:solidFill>
              </a:rPr>
              <a:t>taught in small groups.</a:t>
            </a:r>
            <a:endParaRPr lang="en-GB" dirty="0">
              <a:solidFill>
                <a:schemeClr val="accent2"/>
              </a:solidFill>
              <a:cs typeface="Calibri"/>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lIns="91440" tIns="45720" rIns="91440" bIns="45720" anchor="b" anchorCtr="0"/>
          <a:lstStyle/>
          <a:p>
            <a:r>
              <a:rPr lang="en-US" dirty="0"/>
              <a:t>How do we teach reading in books?</a:t>
            </a:r>
            <a:endParaRPr lang="en-US" dirty="0">
              <a:cs typeface="Calibri"/>
            </a:endParaRP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pic>
        <p:nvPicPr>
          <p:cNvPr id="12" name="Picture 11" descr="A picture containing table&#10;&#10;Description automatically generated">
            <a:extLst>
              <a:ext uri="{FF2B5EF4-FFF2-40B4-BE49-F238E27FC236}">
                <a16:creationId xmlns:a16="http://schemas.microsoft.com/office/drawing/2014/main" id="{ACEDA292-F7DD-6A4A-B156-4DBE2EFF8E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9950" y="2086205"/>
            <a:ext cx="4348233" cy="3816423"/>
          </a:xfrm>
          <a:prstGeom prst="roundRect">
            <a:avLst>
              <a:gd name="adj" fmla="val 3343"/>
            </a:avLst>
          </a:prstGeom>
          <a:effectLst>
            <a:glow rad="127000">
              <a:schemeClr val="tx1">
                <a:lumMod val="95000"/>
                <a:lumOff val="5000"/>
                <a:alpha val="9000"/>
              </a:schemeClr>
            </a:glow>
          </a:effectLst>
        </p:spPr>
      </p:pic>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8064896" cy="1152128"/>
          </a:xfrm>
        </p:spPr>
        <p:txBody>
          <a:bodyPr/>
          <a:lstStyle/>
          <a:p>
            <a:r>
              <a:rPr lang="en-US" dirty="0"/>
              <a:t>We use assessment to match your child the right level of book</a:t>
            </a:r>
          </a:p>
        </p:txBody>
      </p:sp>
      <p:cxnSp>
        <p:nvCxnSpPr>
          <p:cNvPr id="5" name="Straight Arrow Connector 4">
            <a:extLst>
              <a:ext uri="{FF2B5EF4-FFF2-40B4-BE49-F238E27FC236}">
                <a16:creationId xmlns:a16="http://schemas.microsoft.com/office/drawing/2014/main" id="{D9C6E763-81F8-0149-844B-F8C29823E5E5}"/>
              </a:ext>
            </a:extLst>
          </p:cNvPr>
          <p:cNvCxnSpPr/>
          <p:nvPr/>
        </p:nvCxnSpPr>
        <p:spPr>
          <a:xfrm>
            <a:off x="5447928" y="4064263"/>
            <a:ext cx="936104" cy="0"/>
          </a:xfrm>
          <a:prstGeom prst="straightConnector1">
            <a:avLst/>
          </a:prstGeom>
          <a:ln w="47625">
            <a:tailEnd type="arrow" w="lg"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4"/>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5"/>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6"/>
          <a:stretch>
            <a:fillRect/>
          </a:stretch>
        </p:blipFill>
        <p:spPr>
          <a:xfrm>
            <a:off x="8241582" y="3253987"/>
            <a:ext cx="2795209" cy="2649858"/>
          </a:xfrm>
          <a:prstGeom prst="rect">
            <a:avLst/>
          </a:prstGeom>
          <a:effectLst>
            <a:glow rad="127000">
              <a:schemeClr val="tx1">
                <a:lumMod val="95000"/>
                <a:lumOff val="5000"/>
                <a:alpha val="9000"/>
              </a:schemeClr>
            </a:glow>
          </a:effectLst>
        </p:spPr>
      </p:pic>
    </p:spTree>
    <p:extLst>
      <p:ext uri="{BB962C8B-B14F-4D97-AF65-F5344CB8AC3E}">
        <p14:creationId xmlns:p14="http://schemas.microsoft.com/office/powerpoint/2010/main" val="3227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951984" y="1968267"/>
            <a:ext cx="5760639" cy="3909005"/>
          </a:xfrm>
          <a:prstGeom prst="roundRect">
            <a:avLst/>
          </a:prstGeom>
        </p:spPr>
      </p:pic>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479376" y="1916832"/>
            <a:ext cx="5328592" cy="4392488"/>
          </a:xfrm>
        </p:spPr>
        <p:txBody>
          <a:bodyPr lIns="91440" tIns="45720" rIns="91440" bIns="45720" anchor="t"/>
          <a:lstStyle/>
          <a:p>
            <a:pPr marL="0" indent="0">
              <a:buNone/>
            </a:pPr>
            <a:r>
              <a:rPr lang="en-US" sz="2400" b="1" dirty="0">
                <a:solidFill>
                  <a:schemeClr val="accent2"/>
                </a:solidFill>
              </a:rPr>
              <a:t>This means that your child should: </a:t>
            </a:r>
          </a:p>
          <a:p>
            <a:r>
              <a:rPr lang="en-US" sz="2400" dirty="0">
                <a:solidFill>
                  <a:schemeClr val="accent2"/>
                </a:solidFill>
              </a:rPr>
              <a:t>know all the sounds and tricky words in their phonics book well</a:t>
            </a:r>
            <a:endParaRPr lang="en-US" sz="2400" dirty="0">
              <a:solidFill>
                <a:schemeClr val="accent2"/>
              </a:solidFill>
              <a:cs typeface="Calibri"/>
            </a:endParaRPr>
          </a:p>
          <a:p>
            <a:r>
              <a:rPr lang="en-US" sz="2400" dirty="0">
                <a:solidFill>
                  <a:schemeClr val="accent2"/>
                </a:solidFill>
              </a:rPr>
              <a:t>read many of the words by silent blending (in their head) – their reading will be automatic</a:t>
            </a:r>
            <a:endParaRPr lang="en-US" sz="2400" dirty="0">
              <a:solidFill>
                <a:schemeClr val="accent2"/>
              </a:solidFill>
              <a:cs typeface="Calibri"/>
            </a:endParaRPr>
          </a:p>
          <a:p>
            <a:r>
              <a:rPr lang="en-US" sz="2400" dirty="0">
                <a:solidFill>
                  <a:schemeClr val="accent2"/>
                </a:solidFill>
              </a:rPr>
              <a:t>only need to stop and sound out about 5% of the words by the time they bring the book home – but they should be able to do this on their own.</a:t>
            </a:r>
            <a:endParaRPr lang="en-US" sz="2400" dirty="0">
              <a:solidFill>
                <a:schemeClr val="accent2"/>
              </a:solidFill>
              <a:cs typeface="Calibri"/>
            </a:endParaRP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91440" tIns="45720" rIns="91440" bIns="45720" rtlCol="0" anchor="ctr">
            <a:normAutofit/>
          </a:bodyPr>
          <a:lstStyle/>
          <a:p>
            <a:pPr eaLnBrk="1" hangingPunct="1"/>
            <a:r>
              <a:rPr lang="en-US" sz="3600" b="1" dirty="0"/>
              <a:t>Reading a book at the right level</a:t>
            </a:r>
            <a:endParaRPr lang="en-US" sz="3600" b="1" dirty="0">
              <a:cs typeface="Calibri"/>
            </a:endParaRPr>
          </a:p>
        </p:txBody>
      </p:sp>
    </p:spTree>
    <p:extLst>
      <p:ext uri="{BB962C8B-B14F-4D97-AF65-F5344CB8AC3E}">
        <p14:creationId xmlns:p14="http://schemas.microsoft.com/office/powerpoint/2010/main" val="199997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E4AC40-E2B1-BC49-BFC1-AB1227E350D5}"/>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3" name="TextBox 2">
            <a:extLst>
              <a:ext uri="{FF2B5EF4-FFF2-40B4-BE49-F238E27FC236}">
                <a16:creationId xmlns:a16="http://schemas.microsoft.com/office/drawing/2014/main" id="{468005F6-CA72-7F49-9FE7-38E6A45AA721}"/>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at home</a:t>
            </a:r>
          </a:p>
        </p:txBody>
      </p:sp>
    </p:spTree>
    <p:extLst>
      <p:ext uri="{BB962C8B-B14F-4D97-AF65-F5344CB8AC3E}">
        <p14:creationId xmlns:p14="http://schemas.microsoft.com/office/powerpoint/2010/main" val="2035531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5854168" cy="3764903"/>
          </a:xfrm>
        </p:spPr>
        <p:txBody>
          <a:bodyPr lIns="91440" tIns="45720" rIns="91440" bIns="45720" anchor="t"/>
          <a:lstStyle/>
          <a:p>
            <a:r>
              <a:rPr lang="en-US" dirty="0">
                <a:solidFill>
                  <a:schemeClr val="accent2"/>
                </a:solidFill>
              </a:rPr>
              <a:t>Your child should be able to read their book without your help.</a:t>
            </a:r>
            <a:endParaRPr lang="en-US" dirty="0">
              <a:solidFill>
                <a:schemeClr val="accent2"/>
              </a:solidFill>
              <a:cs typeface="Calibri"/>
            </a:endParaRPr>
          </a:p>
          <a:p>
            <a:r>
              <a:rPr lang="en-US" dirty="0">
                <a:solidFill>
                  <a:schemeClr val="accent2"/>
                </a:solidFill>
              </a:rPr>
              <a:t>If they can’t read a word, read it to them.</a:t>
            </a:r>
            <a:endParaRPr lang="en-US" dirty="0">
              <a:solidFill>
                <a:schemeClr val="accent2"/>
              </a:solidFill>
              <a:cs typeface="Calibri"/>
            </a:endParaRPr>
          </a:p>
          <a:p>
            <a:r>
              <a:rPr lang="en-US" dirty="0">
                <a:solidFill>
                  <a:schemeClr val="accent2"/>
                </a:solidFill>
              </a:rPr>
              <a:t>Talk about the book and celebrate their success.</a:t>
            </a:r>
            <a:endParaRPr lang="en-US" dirty="0">
              <a:solidFill>
                <a:schemeClr val="accent2"/>
              </a:solidFill>
              <a:cs typeface="Calibri"/>
            </a:endParaRP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a:xfrm>
            <a:off x="479376" y="332656"/>
            <a:ext cx="10014864" cy="1152128"/>
          </a:xfrm>
        </p:spPr>
        <p:txBody>
          <a:bodyPr lIns="91440" tIns="45720" rIns="91440" bIns="45720" anchor="b" anchorCtr="0"/>
          <a:lstStyle/>
          <a:p>
            <a:r>
              <a:rPr lang="en-US" dirty="0"/>
              <a:t>Listening to your child read their phonics book</a:t>
            </a:r>
            <a:endParaRPr lang="en-US" dirty="0">
              <a:cs typeface="Calibri"/>
            </a:endParaRP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and a child reading a book&#10;&#10;Description automatically generated with medium confidence">
            <a:extLst>
              <a:ext uri="{FF2B5EF4-FFF2-40B4-BE49-F238E27FC236}">
                <a16:creationId xmlns:a16="http://schemas.microsoft.com/office/drawing/2014/main" id="{A77DE003-8673-7349-8269-8B2BBAA6A76D}"/>
              </a:ext>
            </a:extLst>
          </p:cNvPr>
          <p:cNvPicPr>
            <a:picLocks noChangeAspect="1"/>
          </p:cNvPicPr>
          <p:nvPr/>
        </p:nvPicPr>
        <p:blipFill rotWithShape="1">
          <a:blip r:embed="rId3">
            <a:extLst>
              <a:ext uri="{28A0092B-C50C-407E-A947-70E740481C1C}">
                <a14:useLocalDpi xmlns:a14="http://schemas.microsoft.com/office/drawing/2010/main"/>
              </a:ext>
            </a:extLst>
          </a:blip>
          <a:srcRect b="-1"/>
          <a:stretch/>
        </p:blipFill>
        <p:spPr>
          <a:xfrm>
            <a:off x="7363332" y="1916832"/>
            <a:ext cx="4359498" cy="3909005"/>
          </a:xfrm>
          <a:prstGeom prst="roundRect">
            <a:avLst/>
          </a:prstGeom>
        </p:spPr>
      </p:pic>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479376" y="1916832"/>
            <a:ext cx="6624736" cy="4392488"/>
          </a:xfrm>
        </p:spPr>
        <p:txBody>
          <a:bodyPr lIns="91440" tIns="45720" rIns="91440" bIns="45720" anchor="t"/>
          <a:lstStyle/>
          <a:p>
            <a:pPr marL="0" indent="0">
              <a:buNone/>
            </a:pPr>
            <a:r>
              <a:rPr lang="en-US" b="1" dirty="0">
                <a:solidFill>
                  <a:schemeClr val="accent2"/>
                </a:solidFill>
              </a:rPr>
              <a:t>The shared book is for YOU to read:</a:t>
            </a:r>
            <a:endParaRPr lang="en-US" b="1" dirty="0">
              <a:solidFill>
                <a:schemeClr val="accent2"/>
              </a:solidFill>
              <a:cs typeface="Calibri"/>
            </a:endParaRPr>
          </a:p>
          <a:p>
            <a:pPr>
              <a:spcBef>
                <a:spcPts val="600"/>
              </a:spcBef>
            </a:pPr>
            <a:r>
              <a:rPr lang="en-US" sz="2400" dirty="0">
                <a:solidFill>
                  <a:schemeClr val="accent2"/>
                </a:solidFill>
              </a:rPr>
              <a:t>Make the story sound as exciting as you can by changing your voice.</a:t>
            </a:r>
            <a:endParaRPr lang="en-US" sz="2400" dirty="0">
              <a:solidFill>
                <a:schemeClr val="accent2"/>
              </a:solidFill>
              <a:cs typeface="Calibri"/>
            </a:endParaRPr>
          </a:p>
          <a:p>
            <a:pPr>
              <a:spcBef>
                <a:spcPts val="600"/>
              </a:spcBef>
            </a:pPr>
            <a:r>
              <a:rPr lang="en-US" sz="2400" dirty="0">
                <a:solidFill>
                  <a:schemeClr val="accent2"/>
                </a:solidFill>
              </a:rPr>
              <a:t>Talk with your child as much as you can:</a:t>
            </a:r>
            <a:endParaRPr lang="en-US" sz="2400" dirty="0">
              <a:solidFill>
                <a:schemeClr val="accent2"/>
              </a:solidFill>
              <a:cs typeface="Calibri"/>
            </a:endParaRPr>
          </a:p>
          <a:p>
            <a:pPr lvl="1">
              <a:spcBef>
                <a:spcPts val="600"/>
              </a:spcBef>
              <a:buFont typeface="Courier New" panose="02070309020205020404" pitchFamily="49" charset="0"/>
              <a:buChar char="o"/>
            </a:pPr>
            <a:r>
              <a:rPr lang="en-US" dirty="0">
                <a:solidFill>
                  <a:schemeClr val="accent2"/>
                </a:solidFill>
              </a:rPr>
              <a:t>Introduce new and exciting language.</a:t>
            </a:r>
            <a:endParaRPr lang="en-US" dirty="0">
              <a:solidFill>
                <a:schemeClr val="accent2"/>
              </a:solidFill>
              <a:cs typeface="Calibri"/>
            </a:endParaRPr>
          </a:p>
          <a:p>
            <a:pPr lvl="1">
              <a:spcBef>
                <a:spcPts val="600"/>
              </a:spcBef>
              <a:buFont typeface="Courier New" panose="02070309020205020404" pitchFamily="49" charset="0"/>
              <a:buChar char="o"/>
            </a:pPr>
            <a:r>
              <a:rPr lang="en-US" dirty="0">
                <a:solidFill>
                  <a:schemeClr val="accent2"/>
                </a:solidFill>
              </a:rPr>
              <a:t>Encourage your child to use new vocabulary.</a:t>
            </a:r>
            <a:endParaRPr lang="en-US" dirty="0">
              <a:solidFill>
                <a:schemeClr val="accent2"/>
              </a:solidFill>
              <a:cs typeface="Calibri"/>
            </a:endParaRPr>
          </a:p>
          <a:p>
            <a:pPr lvl="1">
              <a:spcBef>
                <a:spcPts val="600"/>
              </a:spcBef>
              <a:buFont typeface="Courier New" panose="02070309020205020404" pitchFamily="49" charset="0"/>
              <a:buChar char="o"/>
            </a:pPr>
            <a:r>
              <a:rPr lang="en-US" dirty="0">
                <a:solidFill>
                  <a:schemeClr val="accent2"/>
                </a:solidFill>
              </a:rPr>
              <a:t>Make up sentences together.</a:t>
            </a:r>
            <a:endParaRPr lang="en-US" dirty="0">
              <a:solidFill>
                <a:schemeClr val="accent2"/>
              </a:solidFill>
              <a:cs typeface="Calibri"/>
            </a:endParaRPr>
          </a:p>
          <a:p>
            <a:pPr lvl="1">
              <a:spcBef>
                <a:spcPts val="600"/>
              </a:spcBef>
              <a:buFont typeface="Courier New" panose="02070309020205020404" pitchFamily="49" charset="0"/>
              <a:buChar char="o"/>
            </a:pPr>
            <a:r>
              <a:rPr lang="en-US" dirty="0">
                <a:solidFill>
                  <a:schemeClr val="accent2"/>
                </a:solidFill>
              </a:rPr>
              <a:t>Find different words to use.</a:t>
            </a:r>
            <a:endParaRPr lang="en-US" dirty="0">
              <a:solidFill>
                <a:schemeClr val="accent2"/>
              </a:solidFill>
              <a:cs typeface="Calibri"/>
            </a:endParaRPr>
          </a:p>
          <a:p>
            <a:pPr lvl="1">
              <a:spcBef>
                <a:spcPts val="600"/>
              </a:spcBef>
              <a:buFont typeface="Courier New" panose="02070309020205020404" pitchFamily="49" charset="0"/>
              <a:buChar char="o"/>
            </a:pPr>
            <a:r>
              <a:rPr lang="en-US" dirty="0">
                <a:solidFill>
                  <a:schemeClr val="accent2"/>
                </a:solidFill>
              </a:rPr>
              <a:t>Describe things you see.</a:t>
            </a:r>
            <a:endParaRPr lang="en-US" dirty="0">
              <a:solidFill>
                <a:schemeClr val="accent2"/>
              </a:solidFill>
              <a:cs typeface="Calibri"/>
            </a:endParaRP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lIns="91440" tIns="45720" rIns="91440" bIns="45720" anchor="b" anchorCtr="0"/>
          <a:lstStyle/>
          <a:p>
            <a:r>
              <a:rPr lang="en-US" dirty="0"/>
              <a:t>Read to your child</a:t>
            </a:r>
            <a:endParaRPr lang="en-US" dirty="0">
              <a:cs typeface="Calibri"/>
            </a:endParaRPr>
          </a:p>
        </p:txBody>
      </p:sp>
    </p:spTree>
    <p:extLst>
      <p:ext uri="{BB962C8B-B14F-4D97-AF65-F5344CB8AC3E}">
        <p14:creationId xmlns:p14="http://schemas.microsoft.com/office/powerpoint/2010/main" val="3411190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30" ma:contentTypeDescription="Create a new document." ma:contentTypeScope="" ma:versionID="35786a64cc178860f23ff80c353c4dde">
  <xsd:schema xmlns:xsd="http://www.w3.org/2001/XMLSchema" xmlns:xs="http://www.w3.org/2001/XMLSchema" xmlns:p="http://schemas.microsoft.com/office/2006/metadata/properties" xmlns:ns1="http://schemas.microsoft.com/sharepoint/v3" xmlns:ns2="b390c623-81a0-476f-984a-5b2ad478ef4f" xmlns:ns3="6d6ce26d-438a-4f93-8ad7-b70bc8847f7f" targetNamespace="http://schemas.microsoft.com/office/2006/metadata/properties" ma:root="true" ma:fieldsID="7fe3d31e8bd86c0d8ab3c54843701607" ns1:_="" ns2:_="" ns3:_="">
    <xsd:import namespace="http://schemas.microsoft.com/sharepoint/v3"/>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3:TaxCatchAll" minOccurs="0"/>
                <xsd:element ref="ns2:lcf76f155ced4ddcb4097134ff3c332f" minOccurs="0"/>
                <xsd:element ref="ns1:_ip_UnifiedCompliancePolicyProperties" minOccurs="0"/>
                <xsd:element ref="ns1:_ip_UnifiedCompliancePolicyUIAction" minOccurs="0"/>
                <xsd:element ref="ns2:MediaServiceSearchProperties" minOccurs="0"/>
                <xsd:element ref="ns2:test" minOccurs="0"/>
                <xsd:element ref="ns2:fda848d0-6872-4d01-a8fb-de8ee4635c5bCountryOrRegion" minOccurs="0"/>
                <xsd:element ref="ns2:fda848d0-6872-4d01-a8fb-de8ee4635c5bState" minOccurs="0"/>
                <xsd:element ref="ns2:fda848d0-6872-4d01-a8fb-de8ee4635c5bCity" minOccurs="0"/>
                <xsd:element ref="ns2:fda848d0-6872-4d01-a8fb-de8ee4635c5bPostalCode" minOccurs="0"/>
                <xsd:element ref="ns2:fda848d0-6872-4d01-a8fb-de8ee4635c5bStreet" minOccurs="0"/>
                <xsd:element ref="ns2:fda848d0-6872-4d01-a8fb-de8ee4635c5bGeoLoc" minOccurs="0"/>
                <xsd:element ref="ns2:fda848d0-6872-4d01-a8fb-de8ee4635c5bDispName"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4745fcb-acba-4fe2-84db-a181863b3173" ma:termSetId="09814cd3-568e-fe90-9814-8d621ff8fb84" ma:anchorId="fba54fb3-c3e1-fe81-a776-ca4b69148c4d" ma:open="true" ma:isKeyword="false">
      <xsd:complexType>
        <xsd:sequence>
          <xsd:element ref="pc:Terms" minOccurs="0" maxOccurs="1"/>
        </xsd:sequence>
      </xsd:complexType>
    </xsd:element>
    <xsd:element name="MediaServiceSearchProperties" ma:index="25" nillable="true" ma:displayName="MediaServiceSearchProperties" ma:hidden="true" ma:internalName="MediaServiceSearchProperties" ma:readOnly="true">
      <xsd:simpleType>
        <xsd:restriction base="dms:Note"/>
      </xsd:simpleType>
    </xsd:element>
    <xsd:element name="test" ma:index="26" nillable="true" ma:displayName="test" ma:format="Dropdown" ma:internalName="test">
      <xsd:simpleType>
        <xsd:restriction base="dms:Unknown"/>
      </xsd:simpleType>
    </xsd:element>
    <xsd:element name="fda848d0-6872-4d01-a8fb-de8ee4635c5bCountryOrRegion" ma:index="27" nillable="true" ma:displayName="test: Country/Region" ma:internalName="CountryOrRegion" ma:readOnly="true">
      <xsd:simpleType>
        <xsd:restriction base="dms:Text"/>
      </xsd:simpleType>
    </xsd:element>
    <xsd:element name="fda848d0-6872-4d01-a8fb-de8ee4635c5bState" ma:index="28" nillable="true" ma:displayName="test: State" ma:internalName="State" ma:readOnly="true">
      <xsd:simpleType>
        <xsd:restriction base="dms:Text"/>
      </xsd:simpleType>
    </xsd:element>
    <xsd:element name="fda848d0-6872-4d01-a8fb-de8ee4635c5bCity" ma:index="29" nillable="true" ma:displayName="test: City" ma:internalName="City" ma:readOnly="true">
      <xsd:simpleType>
        <xsd:restriction base="dms:Text"/>
      </xsd:simpleType>
    </xsd:element>
    <xsd:element name="fda848d0-6872-4d01-a8fb-de8ee4635c5bPostalCode" ma:index="30" nillable="true" ma:displayName="test: Postal Code" ma:internalName="PostalCode" ma:readOnly="true">
      <xsd:simpleType>
        <xsd:restriction base="dms:Text"/>
      </xsd:simpleType>
    </xsd:element>
    <xsd:element name="fda848d0-6872-4d01-a8fb-de8ee4635c5bStreet" ma:index="31" nillable="true" ma:displayName="test: Street" ma:internalName="Street" ma:readOnly="true">
      <xsd:simpleType>
        <xsd:restriction base="dms:Text"/>
      </xsd:simpleType>
    </xsd:element>
    <xsd:element name="fda848d0-6872-4d01-a8fb-de8ee4635c5bGeoLoc" ma:index="32" nillable="true" ma:displayName="test: Coordinates" ma:internalName="GeoLoc" ma:readOnly="true">
      <xsd:simpleType>
        <xsd:restriction base="dms:Unknown"/>
      </xsd:simpleType>
    </xsd:element>
    <xsd:element name="fda848d0-6872-4d01-a8fb-de8ee4635c5bDispName" ma:index="33" nillable="true" ma:displayName="test: Name" ma:internalName="DispName" ma:readOnly="true">
      <xsd:simpleType>
        <xsd:restriction base="dms:Text"/>
      </xsd:simpleType>
    </xsd:element>
    <xsd:element name="MediaServiceObjectDetectorVersions" ma:index="3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3f4a544f-794c-4ace-950b-e93424860709}" ma:internalName="TaxCatchAll" ma:showField="CatchAllData" ma:web="6d6ce26d-438a-4f93-8ad7-b70bc8847f7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est xmlns="b390c623-81a0-476f-984a-5b2ad478ef4f" xsi:nil="true"/>
    <_ip_UnifiedCompliancePolicyProperties xmlns="http://schemas.microsoft.com/sharepoint/v3" xsi:nil="true"/>
    <lcf76f155ced4ddcb4097134ff3c332f xmlns="b390c623-81a0-476f-984a-5b2ad478ef4f">
      <Terms xmlns="http://schemas.microsoft.com/office/infopath/2007/PartnerControls"/>
    </lcf76f155ced4ddcb4097134ff3c332f>
    <TaxCatchAll xmlns="6d6ce26d-438a-4f93-8ad7-b70bc8847f7f" xsi:nil="true"/>
  </documentManagement>
</p:properties>
</file>

<file path=customXml/itemProps1.xml><?xml version="1.0" encoding="utf-8"?>
<ds:datastoreItem xmlns:ds="http://schemas.openxmlformats.org/officeDocument/2006/customXml" ds:itemID="{B625A118-A614-4A41-B843-FEF7057E296B}">
  <ds:schemaRefs>
    <ds:schemaRef ds:uri="http://schemas.microsoft.com/sharepoint/v3/contenttype/forms"/>
  </ds:schemaRefs>
</ds:datastoreItem>
</file>

<file path=customXml/itemProps2.xml><?xml version="1.0" encoding="utf-8"?>
<ds:datastoreItem xmlns:ds="http://schemas.openxmlformats.org/officeDocument/2006/customXml" ds:itemID="{6936AB72-AFD9-41AA-8CC3-D4DF98CB62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B8E684-7516-47AC-9294-08AAE612A259}">
  <ds:schemaRefs>
    <ds:schemaRef ds:uri="http://purl.org/dc/dcmitype/"/>
    <ds:schemaRef ds:uri="b390c623-81a0-476f-984a-5b2ad478ef4f"/>
    <ds:schemaRef ds:uri="http://purl.org/dc/elements/1.1/"/>
    <ds:schemaRef ds:uri="http://schemas.microsoft.com/office/2006/metadata/properties"/>
    <ds:schemaRef ds:uri="http://www.w3.org/XML/1998/namespace"/>
    <ds:schemaRef ds:uri="http://schemas.microsoft.com/office/2006/documentManagement/types"/>
    <ds:schemaRef ds:uri="http://schemas.openxmlformats.org/package/2006/metadata/core-properties"/>
    <ds:schemaRef ds:uri="6d6ce26d-438a-4f93-8ad7-b70bc8847f7f"/>
    <ds:schemaRef ds:uri="http://schemas.microsoft.com/sharepoint/v3"/>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40319</TotalTime>
  <Words>2121</Words>
  <Application>Microsoft Office PowerPoint</Application>
  <PresentationFormat>Widescreen</PresentationFormat>
  <Paragraphs>193</Paragraphs>
  <Slides>18</Slides>
  <Notes>18</Notes>
  <HiddenSlides>0</HiddenSlides>
  <MMClips>1</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18</vt:i4>
      </vt:variant>
    </vt:vector>
  </HeadingPairs>
  <TitlesOfParts>
    <vt:vector size="32" baseType="lpstr">
      <vt:lpstr>Arial</vt:lpstr>
      <vt:lpstr>Arial,Sans-Serif</vt:lpstr>
      <vt:lpstr>Calibri</vt:lpstr>
      <vt:lpstr>Calibri Light</vt:lpstr>
      <vt:lpstr>Courier New</vt:lpstr>
      <vt:lpstr>Futura Next Book</vt:lpstr>
      <vt:lpstr>Gotham Narrow Bold</vt:lpstr>
      <vt:lpstr>Open Sans</vt:lpstr>
      <vt:lpstr>Open Sans Light</vt:lpstr>
      <vt:lpstr>Presentation cover</vt:lpstr>
      <vt:lpstr>Normal body copy page</vt:lpstr>
      <vt:lpstr>Custom Design</vt:lpstr>
      <vt:lpstr>3_Normal body copy page</vt:lpstr>
      <vt:lpstr>4_Normal body copy page</vt:lpstr>
      <vt:lpstr>PowerPoint Presentation</vt:lpstr>
      <vt:lpstr>PowerPoint Presentation</vt:lpstr>
      <vt:lpstr>Little Wandle Letters and Sounds Revised</vt:lpstr>
      <vt:lpstr>Phonics is:</vt:lpstr>
      <vt:lpstr>Terminology</vt:lpstr>
      <vt:lpstr>This term we are teaching Phase 4 </vt:lpstr>
      <vt:lpstr>Reading words</vt:lpstr>
      <vt:lpstr>Tricky words </vt:lpstr>
      <vt:lpstr>Tricky words:</vt:lpstr>
      <vt:lpstr>PowerPoint Presentation</vt:lpstr>
      <vt:lpstr>Spelling </vt:lpstr>
      <vt:lpstr>Spelling</vt:lpstr>
      <vt:lpstr>How do we teach reading in books?</vt:lpstr>
      <vt:lpstr>We use assessment to match your child the right level of book</vt:lpstr>
      <vt:lpstr>Reading a book at the right level</vt:lpstr>
      <vt:lpstr>PowerPoint Presentation</vt:lpstr>
      <vt:lpstr>Listening to your child read their phonics book</vt:lpstr>
      <vt:lpstr>Read to your child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Yvonne Donaghey</cp:lastModifiedBy>
  <cp:revision>1064</cp:revision>
  <cp:lastPrinted>2021-11-08T18:32:12Z</cp:lastPrinted>
  <dcterms:modified xsi:type="dcterms:W3CDTF">2025-03-25T09:46:47Z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y fmtid="{D5CDD505-2E9C-101B-9397-08002B2CF9AE}" pid="3" name="MediaServiceImageTags">
    <vt:lpwstr/>
  </property>
</Properties>
</file>