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6" r:id="rId2"/>
    <p:sldId id="301" r:id="rId3"/>
    <p:sldId id="279" r:id="rId4"/>
    <p:sldId id="326" r:id="rId5"/>
    <p:sldId id="308" r:id="rId6"/>
    <p:sldId id="309" r:id="rId7"/>
    <p:sldId id="327" r:id="rId8"/>
    <p:sldId id="313" r:id="rId9"/>
    <p:sldId id="315" r:id="rId10"/>
    <p:sldId id="287" r:id="rId11"/>
    <p:sldId id="324" r:id="rId12"/>
    <p:sldId id="319" r:id="rId13"/>
    <p:sldId id="321" r:id="rId14"/>
    <p:sldId id="323" r:id="rId15"/>
    <p:sldId id="328" r:id="rId16"/>
    <p:sldId id="307" r:id="rId17"/>
    <p:sldId id="302" r:id="rId18"/>
    <p:sldId id="304" r:id="rId19"/>
    <p:sldId id="303" r:id="rId20"/>
    <p:sldId id="281" r:id="rId21"/>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8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79" autoAdjust="0"/>
    <p:restoredTop sz="95441" autoAdjust="0"/>
  </p:normalViewPr>
  <p:slideViewPr>
    <p:cSldViewPr snapToGrid="0">
      <p:cViewPr varScale="1">
        <p:scale>
          <a:sx n="108" d="100"/>
          <a:sy n="108" d="100"/>
        </p:scale>
        <p:origin x="49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56476EBE-B51A-409F-80F7-B763FEBDE60B}" type="datetimeFigureOut">
              <a:rPr lang="en-GB" smtClean="0"/>
              <a:t>10/09/2026</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2167CC8D-72F9-4558-A3F8-1015DDC47419}" type="slidenum">
              <a:rPr lang="en-GB" smtClean="0"/>
              <a:t>‹#›</a:t>
            </a:fld>
            <a:endParaRPr lang="en-GB"/>
          </a:p>
        </p:txBody>
      </p:sp>
    </p:spTree>
    <p:extLst>
      <p:ext uri="{BB962C8B-B14F-4D97-AF65-F5344CB8AC3E}">
        <p14:creationId xmlns:p14="http://schemas.microsoft.com/office/powerpoint/2010/main" val="39730498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C1EB76B6-E2DB-4936-8EFF-F53DE5CD27C2}" type="datetimeFigureOut">
              <a:rPr lang="en-GB" smtClean="0"/>
              <a:t>10/09/2026</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3EF38FFD-4CB6-45A4-863F-4D81DD935158}" type="slidenum">
              <a:rPr lang="en-GB" smtClean="0"/>
              <a:t>‹#›</a:t>
            </a:fld>
            <a:endParaRPr lang="en-GB"/>
          </a:p>
        </p:txBody>
      </p:sp>
    </p:spTree>
    <p:extLst>
      <p:ext uri="{BB962C8B-B14F-4D97-AF65-F5344CB8AC3E}">
        <p14:creationId xmlns:p14="http://schemas.microsoft.com/office/powerpoint/2010/main" val="4195457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a:t>
            </a:fld>
            <a:endParaRPr lang="en-GB"/>
          </a:p>
        </p:txBody>
      </p:sp>
    </p:spTree>
    <p:extLst>
      <p:ext uri="{BB962C8B-B14F-4D97-AF65-F5344CB8AC3E}">
        <p14:creationId xmlns:p14="http://schemas.microsoft.com/office/powerpoint/2010/main" val="3816911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2</a:t>
            </a:fld>
            <a:endParaRPr lang="en-GB"/>
          </a:p>
        </p:txBody>
      </p:sp>
    </p:spTree>
    <p:extLst>
      <p:ext uri="{BB962C8B-B14F-4D97-AF65-F5344CB8AC3E}">
        <p14:creationId xmlns:p14="http://schemas.microsoft.com/office/powerpoint/2010/main" val="339691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3</a:t>
            </a:fld>
            <a:endParaRPr lang="en-GB"/>
          </a:p>
        </p:txBody>
      </p:sp>
    </p:spTree>
    <p:extLst>
      <p:ext uri="{BB962C8B-B14F-4D97-AF65-F5344CB8AC3E}">
        <p14:creationId xmlns:p14="http://schemas.microsoft.com/office/powerpoint/2010/main" val="2415877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4</a:t>
            </a:fld>
            <a:endParaRPr lang="en-GB"/>
          </a:p>
        </p:txBody>
      </p:sp>
    </p:spTree>
    <p:extLst>
      <p:ext uri="{BB962C8B-B14F-4D97-AF65-F5344CB8AC3E}">
        <p14:creationId xmlns:p14="http://schemas.microsoft.com/office/powerpoint/2010/main" val="3735327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F38FFD-4CB6-45A4-863F-4D81DD935158}" type="slidenum">
              <a:rPr lang="en-GB" smtClean="0"/>
              <a:t>5</a:t>
            </a:fld>
            <a:endParaRPr lang="en-GB"/>
          </a:p>
        </p:txBody>
      </p:sp>
    </p:spTree>
    <p:extLst>
      <p:ext uri="{BB962C8B-B14F-4D97-AF65-F5344CB8AC3E}">
        <p14:creationId xmlns:p14="http://schemas.microsoft.com/office/powerpoint/2010/main" val="4033558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Government changes mean a change (for the better) in how we teach phonics and reading at school   - make sure there is consistency throughout</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a:t>Early reading is the stage where children are learning to become fluent readers</a:t>
            </a:r>
            <a:r>
              <a:rPr lang="en-US" baseline="0" dirty="0"/>
              <a:t> through the use of phonics</a:t>
            </a:r>
          </a:p>
          <a:p>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6</a:t>
            </a:fld>
            <a:endParaRPr lang="en-US"/>
          </a:p>
        </p:txBody>
      </p:sp>
    </p:spTree>
    <p:extLst>
      <p:ext uri="{BB962C8B-B14F-4D97-AF65-F5344CB8AC3E}">
        <p14:creationId xmlns:p14="http://schemas.microsoft.com/office/powerpoint/2010/main" val="2141261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Vowel digraphs taught</a:t>
            </a:r>
            <a:r>
              <a:rPr lang="en-US" baseline="0" dirty="0"/>
              <a:t> with a short caption to help children remember</a:t>
            </a:r>
          </a:p>
          <a:p>
            <a:r>
              <a:rPr lang="en-US" baseline="0" dirty="0"/>
              <a:t>Also </a:t>
            </a:r>
            <a:r>
              <a:rPr lang="en-US" baseline="0" dirty="0" err="1"/>
              <a:t>trigraphs</a:t>
            </a:r>
            <a:r>
              <a:rPr lang="en-US" baseline="0" dirty="0"/>
              <a:t> </a:t>
            </a:r>
            <a:r>
              <a:rPr lang="en-US" baseline="0" dirty="0" err="1"/>
              <a:t>igh</a:t>
            </a:r>
            <a:r>
              <a:rPr lang="en-US" baseline="0" dirty="0"/>
              <a:t>, air</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8</a:t>
            </a:fld>
            <a:endParaRPr lang="en-US"/>
          </a:p>
        </p:txBody>
      </p:sp>
    </p:spTree>
    <p:extLst>
      <p:ext uri="{BB962C8B-B14F-4D97-AF65-F5344CB8AC3E}">
        <p14:creationId xmlns:p14="http://schemas.microsoft.com/office/powerpoint/2010/main" val="29542928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Words</a:t>
            </a:r>
            <a:r>
              <a:rPr lang="en-US" baseline="0" dirty="0"/>
              <a:t> that do not follow the rules and cannot be decoded </a:t>
            </a:r>
            <a:r>
              <a:rPr lang="mr-IN" baseline="0" dirty="0"/>
              <a:t>–</a:t>
            </a:r>
            <a:r>
              <a:rPr lang="en-US" baseline="0" dirty="0"/>
              <a:t> tricky words/  exception words </a:t>
            </a:r>
          </a:p>
          <a:p>
            <a:r>
              <a:rPr lang="en-US" baseline="0" dirty="0" err="1"/>
              <a:t>Chn</a:t>
            </a:r>
            <a:r>
              <a:rPr lang="en-US" baseline="0" dirty="0"/>
              <a:t> are taught what part of the word is tricky</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9</a:t>
            </a:fld>
            <a:endParaRPr lang="en-US"/>
          </a:p>
        </p:txBody>
      </p:sp>
    </p:spTree>
    <p:extLst>
      <p:ext uri="{BB962C8B-B14F-4D97-AF65-F5344CB8AC3E}">
        <p14:creationId xmlns:p14="http://schemas.microsoft.com/office/powerpoint/2010/main" val="3747463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10</a:t>
            </a:fld>
            <a:endParaRPr lang="en-GB"/>
          </a:p>
        </p:txBody>
      </p:sp>
    </p:spTree>
    <p:extLst>
      <p:ext uri="{BB962C8B-B14F-4D97-AF65-F5344CB8AC3E}">
        <p14:creationId xmlns:p14="http://schemas.microsoft.com/office/powerpoint/2010/main" val="677719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11</a:t>
            </a:fld>
            <a:endParaRPr lang="en-GB"/>
          </a:p>
        </p:txBody>
      </p:sp>
    </p:spTree>
    <p:extLst>
      <p:ext uri="{BB962C8B-B14F-4D97-AF65-F5344CB8AC3E}">
        <p14:creationId xmlns:p14="http://schemas.microsoft.com/office/powerpoint/2010/main" val="3674572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know how important learning to read is and the impact it has on a </a:t>
            </a:r>
            <a:r>
              <a:rPr lang="en-US" dirty="0" err="1"/>
              <a:t>childs</a:t>
            </a:r>
            <a:r>
              <a:rPr lang="en-US" dirty="0"/>
              <a:t> success  - it has to be a positive experience</a:t>
            </a:r>
          </a:p>
          <a:p>
            <a:r>
              <a:rPr lang="en-US" dirty="0" err="1"/>
              <a:t>Whats</a:t>
            </a:r>
            <a:r>
              <a:rPr lang="en-US" dirty="0"/>
              <a:t> the reality?  Reluctant to read because</a:t>
            </a:r>
            <a:r>
              <a:rPr lang="en-US" baseline="0" dirty="0"/>
              <a:t> they find it hard</a:t>
            </a:r>
            <a:endParaRPr lang="en-US" dirty="0"/>
          </a:p>
          <a:p>
            <a:r>
              <a:rPr lang="en-US" dirty="0"/>
              <a:t>Frustration  stress   tears </a:t>
            </a:r>
            <a:r>
              <a:rPr lang="mr-IN" dirty="0"/>
              <a:t>–</a:t>
            </a:r>
            <a:r>
              <a:rPr lang="en-US" dirty="0"/>
              <a:t> that</a:t>
            </a:r>
            <a:r>
              <a:rPr lang="mr-IN" dirty="0"/>
              <a:t>’</a:t>
            </a:r>
            <a:r>
              <a:rPr lang="en-US" dirty="0"/>
              <a:t>s just the parents</a:t>
            </a:r>
          </a:p>
          <a:p>
            <a:r>
              <a:rPr lang="en-US" dirty="0"/>
              <a:t>Important to look at the big long term picture</a:t>
            </a:r>
          </a:p>
        </p:txBody>
      </p:sp>
      <p:sp>
        <p:nvSpPr>
          <p:cNvPr id="4" name="Slide Number Placeholder 3"/>
          <p:cNvSpPr>
            <a:spLocks noGrp="1"/>
          </p:cNvSpPr>
          <p:nvPr>
            <p:ph type="sldNum" sz="quarter" idx="10"/>
          </p:nvPr>
        </p:nvSpPr>
        <p:spPr/>
        <p:txBody>
          <a:bodyPr/>
          <a:lstStyle/>
          <a:p>
            <a:fld id="{529DB3E8-4E0D-3A45-B2D1-C595BE25A739}" type="slidenum">
              <a:rPr lang="en-US" smtClean="0"/>
              <a:t>12</a:t>
            </a:fld>
            <a:endParaRPr lang="en-US"/>
          </a:p>
        </p:txBody>
      </p:sp>
    </p:spTree>
    <p:extLst>
      <p:ext uri="{BB962C8B-B14F-4D97-AF65-F5344CB8AC3E}">
        <p14:creationId xmlns:p14="http://schemas.microsoft.com/office/powerpoint/2010/main" val="323280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Quite a big difference to how reading</a:t>
            </a:r>
            <a:r>
              <a:rPr lang="en-US" baseline="0" dirty="0"/>
              <a:t> was previously taught</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13</a:t>
            </a:fld>
            <a:endParaRPr lang="en-US"/>
          </a:p>
        </p:txBody>
      </p:sp>
    </p:spTree>
    <p:extLst>
      <p:ext uri="{BB962C8B-B14F-4D97-AF65-F5344CB8AC3E}">
        <p14:creationId xmlns:p14="http://schemas.microsoft.com/office/powerpoint/2010/main" val="2151110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14</a:t>
            </a:fld>
            <a:endParaRPr lang="en-GB"/>
          </a:p>
        </p:txBody>
      </p:sp>
    </p:spTree>
    <p:extLst>
      <p:ext uri="{BB962C8B-B14F-4D97-AF65-F5344CB8AC3E}">
        <p14:creationId xmlns:p14="http://schemas.microsoft.com/office/powerpoint/2010/main" val="2885790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16</a:t>
            </a:fld>
            <a:endParaRPr lang="en-GB"/>
          </a:p>
        </p:txBody>
      </p:sp>
    </p:spTree>
    <p:extLst>
      <p:ext uri="{BB962C8B-B14F-4D97-AF65-F5344CB8AC3E}">
        <p14:creationId xmlns:p14="http://schemas.microsoft.com/office/powerpoint/2010/main" val="4008335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17</a:t>
            </a:fld>
            <a:endParaRPr lang="en-GB"/>
          </a:p>
        </p:txBody>
      </p:sp>
    </p:spTree>
    <p:extLst>
      <p:ext uri="{BB962C8B-B14F-4D97-AF65-F5344CB8AC3E}">
        <p14:creationId xmlns:p14="http://schemas.microsoft.com/office/powerpoint/2010/main" val="2272639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18</a:t>
            </a:fld>
            <a:endParaRPr lang="en-GB"/>
          </a:p>
        </p:txBody>
      </p:sp>
    </p:spTree>
    <p:extLst>
      <p:ext uri="{BB962C8B-B14F-4D97-AF65-F5344CB8AC3E}">
        <p14:creationId xmlns:p14="http://schemas.microsoft.com/office/powerpoint/2010/main" val="2261438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19</a:t>
            </a:fld>
            <a:endParaRPr lang="en-GB"/>
          </a:p>
        </p:txBody>
      </p:sp>
    </p:spTree>
    <p:extLst>
      <p:ext uri="{BB962C8B-B14F-4D97-AF65-F5344CB8AC3E}">
        <p14:creationId xmlns:p14="http://schemas.microsoft.com/office/powerpoint/2010/main" val="3757548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20</a:t>
            </a:fld>
            <a:endParaRPr lang="en-GB"/>
          </a:p>
        </p:txBody>
      </p:sp>
    </p:spTree>
    <p:extLst>
      <p:ext uri="{BB962C8B-B14F-4D97-AF65-F5344CB8AC3E}">
        <p14:creationId xmlns:p14="http://schemas.microsoft.com/office/powerpoint/2010/main" val="851538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1530748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1122424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546704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979467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32115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274595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375631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465474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892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378708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55721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bg1"/>
            </a:gs>
            <a:gs pos="100000">
              <a:srgbClr val="000000"/>
            </a:gs>
            <a:gs pos="26000">
              <a:schemeClr val="bg1"/>
            </a:gs>
            <a:gs pos="99000">
              <a:srgbClr val="3E8EF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049037-F3CA-41B0-96E1-A34C8C7CEBEB}" type="datetimeFigureOut">
              <a:rPr lang="en-GB" smtClean="0"/>
              <a:pPr/>
              <a:t>10/09/2026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728458-86A6-4470-86CF-4279C687F4DA}" type="slidenum">
              <a:rPr lang="en-GB" smtClean="0"/>
              <a:pPr/>
              <a:t>‹#›</a:t>
            </a:fld>
            <a:endParaRPr lang="en-GB"/>
          </a:p>
        </p:txBody>
      </p:sp>
    </p:spTree>
    <p:extLst>
      <p:ext uri="{BB962C8B-B14F-4D97-AF65-F5344CB8AC3E}">
        <p14:creationId xmlns:p14="http://schemas.microsoft.com/office/powerpoint/2010/main" val="333281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9915" y="2332878"/>
            <a:ext cx="10103072" cy="2401454"/>
          </a:xfrm>
        </p:spPr>
        <p:txBody>
          <a:bodyPr>
            <a:normAutofit fontScale="90000"/>
          </a:bodyPr>
          <a:lstStyle/>
          <a:p>
            <a:r>
              <a:rPr lang="en-GB" b="1" dirty="0">
                <a:latin typeface="Futura Next Book" panose="020B0502020204020303" pitchFamily="34" charset="0"/>
                <a:cs typeface="Arial"/>
              </a:rPr>
              <a:t>Year 1</a:t>
            </a:r>
            <a:br>
              <a:rPr lang="en-GB" b="1" dirty="0">
                <a:latin typeface="CCW Cursive Writing 7" panose="03050602040000000000" pitchFamily="66" charset="0"/>
              </a:rPr>
            </a:br>
            <a:br>
              <a:rPr lang="en-GB" dirty="0">
                <a:latin typeface="Futura Next Book" panose="020B0502020204020303" pitchFamily="34" charset="0"/>
              </a:rPr>
            </a:br>
            <a:r>
              <a:rPr lang="en-GB" b="1" dirty="0">
                <a:latin typeface="Futura Next Book" panose="020B0502020204020303" pitchFamily="34" charset="0"/>
                <a:cs typeface="Arial"/>
              </a:rPr>
              <a:t>Parents Information session </a:t>
            </a:r>
            <a:br>
              <a:rPr lang="en-GB" b="1" dirty="0">
                <a:latin typeface="Futura Next Book" panose="020B0502020204020303" pitchFamily="34" charset="0"/>
                <a:cs typeface="Arial"/>
              </a:rPr>
            </a:br>
            <a:r>
              <a:rPr lang="en-GB" sz="4400" b="1" dirty="0">
                <a:latin typeface="Futura Next Book" panose="020B0502020204020303" pitchFamily="34" charset="0"/>
                <a:cs typeface="Arial"/>
              </a:rPr>
              <a:t>15</a:t>
            </a:r>
            <a:r>
              <a:rPr lang="en-GB" sz="4400" b="1" baseline="30000" dirty="0">
                <a:latin typeface="Futura Next Book" panose="020B0502020204020303" pitchFamily="34" charset="0"/>
                <a:cs typeface="Arial"/>
              </a:rPr>
              <a:t>th</a:t>
            </a:r>
            <a:r>
              <a:rPr lang="en-GB" sz="4400" b="1" dirty="0">
                <a:latin typeface="Futura Next Book" panose="020B0502020204020303" pitchFamily="34" charset="0"/>
                <a:cs typeface="Arial"/>
              </a:rPr>
              <a:t> September 2026</a:t>
            </a: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4667174" y="4034295"/>
            <a:ext cx="2708553" cy="2416609"/>
          </a:xfrm>
          <a:prstGeom prst="rect">
            <a:avLst/>
          </a:prstGeom>
        </p:spPr>
      </p:pic>
    </p:spTree>
    <p:extLst>
      <p:ext uri="{BB962C8B-B14F-4D97-AF65-F5344CB8AC3E}">
        <p14:creationId xmlns:p14="http://schemas.microsoft.com/office/powerpoint/2010/main" val="3905490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204439"/>
            <a:ext cx="10515600" cy="226038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u="sng" dirty="0">
                <a:solidFill>
                  <a:srgbClr val="002060"/>
                </a:solidFill>
                <a:latin typeface="Futura Next Book" panose="020B0502020204020303" pitchFamily="34" charset="0"/>
                <a:cs typeface="Arial" panose="020B0604020202020204" pitchFamily="34" charset="0"/>
              </a:rPr>
              <a:t>Reminder of the Year 1 Team</a:t>
            </a:r>
            <a:br>
              <a:rPr lang="en-GB" sz="3600" b="1" u="sng" dirty="0">
                <a:solidFill>
                  <a:srgbClr val="002060"/>
                </a:solidFill>
                <a:latin typeface="Comic Sans MS" panose="030F0702030302020204" pitchFamily="66" charset="0"/>
              </a:rPr>
            </a:br>
            <a:endParaRPr lang="en-GB" sz="3600" b="1" dirty="0">
              <a:solidFill>
                <a:srgbClr val="002060"/>
              </a:solidFill>
              <a:latin typeface="Comic Sans MS" panose="030F0702030302020204" pitchFamily="66" charset="0"/>
            </a:endParaRPr>
          </a:p>
        </p:txBody>
      </p:sp>
      <p:sp>
        <p:nvSpPr>
          <p:cNvPr id="5" name="Content Placeholder 3"/>
          <p:cNvSpPr txBox="1">
            <a:spLocks/>
          </p:cNvSpPr>
          <p:nvPr/>
        </p:nvSpPr>
        <p:spPr>
          <a:xfrm>
            <a:off x="838199" y="1234440"/>
            <a:ext cx="11743064" cy="53021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a:p>
            <a:r>
              <a:rPr lang="en-GB" dirty="0">
                <a:solidFill>
                  <a:srgbClr val="002060"/>
                </a:solidFill>
                <a:latin typeface="Futura Next Book" panose="020B0502020204020303" pitchFamily="34" charset="0"/>
                <a:cs typeface="Arial" panose="020B0604020202020204" pitchFamily="34" charset="0"/>
              </a:rPr>
              <a:t>1DA – Mrs Abbott and Mrs </a:t>
            </a:r>
            <a:r>
              <a:rPr lang="en-GB" dirty="0" err="1">
                <a:solidFill>
                  <a:srgbClr val="002060"/>
                </a:solidFill>
                <a:latin typeface="Futura Next Book" panose="020B0502020204020303" pitchFamily="34" charset="0"/>
                <a:cs typeface="Arial" panose="020B0604020202020204" pitchFamily="34" charset="0"/>
              </a:rPr>
              <a:t>Widdows</a:t>
            </a:r>
            <a:endParaRPr lang="en-GB" dirty="0">
              <a:solidFill>
                <a:srgbClr val="002060"/>
              </a:solidFill>
              <a:latin typeface="Futura Next Book" panose="020B0502020204020303" pitchFamily="34" charset="0"/>
              <a:cs typeface="Arial" panose="020B0604020202020204" pitchFamily="34" charset="0"/>
            </a:endParaRPr>
          </a:p>
          <a:p>
            <a:pPr marL="0" indent="0">
              <a:buNone/>
            </a:pPr>
            <a:endParaRPr lang="en-GB" dirty="0">
              <a:solidFill>
                <a:srgbClr val="002060"/>
              </a:solidFill>
              <a:latin typeface="Futura Next Book" panose="020B0502020204020303" pitchFamily="34" charset="0"/>
              <a:cs typeface="Arial" panose="020B0604020202020204" pitchFamily="34" charset="0"/>
            </a:endParaRPr>
          </a:p>
          <a:p>
            <a:r>
              <a:rPr lang="en-GB" dirty="0">
                <a:solidFill>
                  <a:srgbClr val="002060"/>
                </a:solidFill>
                <a:latin typeface="Futura Next Book" panose="020B0502020204020303" pitchFamily="34" charset="0"/>
                <a:cs typeface="Arial" panose="020B0604020202020204" pitchFamily="34" charset="0"/>
              </a:rPr>
              <a:t>1US – Mrs </a:t>
            </a:r>
            <a:r>
              <a:rPr lang="en-GB" dirty="0" err="1">
                <a:solidFill>
                  <a:srgbClr val="002060"/>
                </a:solidFill>
                <a:latin typeface="Futura Next Book" panose="020B0502020204020303" pitchFamily="34" charset="0"/>
                <a:cs typeface="Arial" panose="020B0604020202020204" pitchFamily="34" charset="0"/>
              </a:rPr>
              <a:t>Sathyarooban</a:t>
            </a:r>
            <a:r>
              <a:rPr lang="en-GB" dirty="0">
                <a:solidFill>
                  <a:srgbClr val="002060"/>
                </a:solidFill>
                <a:latin typeface="Futura Next Book" panose="020B0502020204020303" pitchFamily="34" charset="0"/>
                <a:cs typeface="Arial" panose="020B0604020202020204" pitchFamily="34" charset="0"/>
              </a:rPr>
              <a:t> and Mrs Jones</a:t>
            </a:r>
          </a:p>
          <a:p>
            <a:endParaRPr lang="en-GB" dirty="0">
              <a:solidFill>
                <a:srgbClr val="002060"/>
              </a:solidFill>
              <a:latin typeface="Futura Next Book" panose="020B0502020204020303" pitchFamily="34" charset="0"/>
              <a:cs typeface="Arial" panose="020B0604020202020204" pitchFamily="34" charset="0"/>
            </a:endParaRPr>
          </a:p>
          <a:p>
            <a:r>
              <a:rPr lang="en-GB" dirty="0">
                <a:solidFill>
                  <a:srgbClr val="002060"/>
                </a:solidFill>
                <a:latin typeface="Futura Next Book" panose="020B0502020204020303" pitchFamily="34" charset="0"/>
                <a:cs typeface="Arial" panose="020B0604020202020204" pitchFamily="34" charset="0"/>
              </a:rPr>
              <a:t>1CL – Mr Clarke, Mrs Lock and Miss Geary</a:t>
            </a:r>
          </a:p>
          <a:p>
            <a:endParaRPr lang="en-GB" dirty="0">
              <a:solidFill>
                <a:srgbClr val="002060"/>
              </a:solidFill>
              <a:latin typeface="Futura Next Book" panose="020B0502020204020303" pitchFamily="34" charset="0"/>
              <a:cs typeface="Arial" panose="020B0604020202020204" pitchFamily="34" charset="0"/>
            </a:endParaRPr>
          </a:p>
          <a:p>
            <a:endParaRPr lang="en-GB" dirty="0">
              <a:solidFill>
                <a:srgbClr val="002060"/>
              </a:solidFill>
              <a:latin typeface="Futura Next Book" panose="020B0502020204020303" pitchFamily="34" charset="0"/>
              <a:cs typeface="Arial" panose="020B0604020202020204" pitchFamily="34" charset="0"/>
            </a:endParaRPr>
          </a:p>
          <a:p>
            <a:r>
              <a:rPr lang="en-GB" dirty="0">
                <a:solidFill>
                  <a:srgbClr val="002060"/>
                </a:solidFill>
                <a:latin typeface="Futura Next Book" panose="020B0502020204020303" pitchFamily="34" charset="0"/>
                <a:cs typeface="Arial" panose="020B0604020202020204" pitchFamily="34" charset="0"/>
              </a:rPr>
              <a:t>Mrs Donaghey - Assistant Headteacher for KS1</a:t>
            </a:r>
          </a:p>
          <a:p>
            <a:pPr marL="0" indent="0">
              <a:buNone/>
            </a:pPr>
            <a:r>
              <a:rPr lang="en-GB" dirty="0">
                <a:solidFill>
                  <a:srgbClr val="002060"/>
                </a:solidFill>
                <a:latin typeface="Futura Next Book" panose="020B0502020204020303" pitchFamily="34" charset="0"/>
                <a:cs typeface="Arial" panose="020B0604020202020204" pitchFamily="34" charset="0"/>
              </a:rPr>
              <a:t>                        -  Wednesdays in 1DA</a:t>
            </a:r>
          </a:p>
        </p:txBody>
      </p:sp>
    </p:spTree>
    <p:extLst>
      <p:ext uri="{BB962C8B-B14F-4D97-AF65-F5344CB8AC3E}">
        <p14:creationId xmlns:p14="http://schemas.microsoft.com/office/powerpoint/2010/main" val="904173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9490"/>
            <a:ext cx="10515600" cy="4763954"/>
          </a:xfrm>
        </p:spPr>
        <p:txBody>
          <a:bodyPr>
            <a:normAutofit/>
          </a:bodyPr>
          <a:lstStyle/>
          <a:p>
            <a:pPr algn="ctr"/>
            <a:r>
              <a:rPr lang="en-GB" b="1" dirty="0">
                <a:latin typeface="Futura Next Book" panose="020B0502020204020303" pitchFamily="34" charset="0"/>
                <a:cs typeface="Arial"/>
              </a:rPr>
              <a:t>Autumn Term 1</a:t>
            </a: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sp>
        <p:nvSpPr>
          <p:cNvPr id="4" name="TextBox 3"/>
          <p:cNvSpPr txBox="1"/>
          <p:nvPr/>
        </p:nvSpPr>
        <p:spPr>
          <a:xfrm>
            <a:off x="664684" y="6212581"/>
            <a:ext cx="10862631" cy="400110"/>
          </a:xfrm>
          <a:prstGeom prst="rect">
            <a:avLst/>
          </a:prstGeom>
          <a:noFill/>
        </p:spPr>
        <p:txBody>
          <a:bodyPr wrap="square" rtlCol="0">
            <a:spAutoFit/>
          </a:bodyPr>
          <a:lstStyle/>
          <a:p>
            <a:pPr algn="ctr"/>
            <a:r>
              <a:rPr lang="en-GB" sz="2000" dirty="0">
                <a:latin typeface="Futura Next Book" panose="020B0502020204020303" pitchFamily="34" charset="0"/>
              </a:rPr>
              <a:t>This is available on the school website and will be updated every term.</a:t>
            </a:r>
          </a:p>
        </p:txBody>
      </p:sp>
      <p:pic>
        <p:nvPicPr>
          <p:cNvPr id="3" name="Picture 2"/>
          <p:cNvPicPr>
            <a:picLocks noChangeAspect="1"/>
          </p:cNvPicPr>
          <p:nvPr/>
        </p:nvPicPr>
        <p:blipFill>
          <a:blip r:embed="rId3"/>
          <a:stretch>
            <a:fillRect/>
          </a:stretch>
        </p:blipFill>
        <p:spPr>
          <a:xfrm>
            <a:off x="2394857" y="1342697"/>
            <a:ext cx="7596187" cy="45731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9490"/>
            <a:ext cx="10515600" cy="4763954"/>
          </a:xfrm>
        </p:spPr>
        <p:txBody>
          <a:bodyPr>
            <a:normAutofit/>
          </a:bodyPr>
          <a:lstStyle/>
          <a:p>
            <a:pPr algn="ctr"/>
            <a:r>
              <a:rPr lang="en-GB" b="1" dirty="0">
                <a:latin typeface="Futura Next Book" panose="020B0502020204020303" pitchFamily="34" charset="0"/>
                <a:cs typeface="Arial"/>
              </a:rPr>
              <a:t>Autumn Term 2</a:t>
            </a: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sp>
        <p:nvSpPr>
          <p:cNvPr id="4" name="TextBox 3"/>
          <p:cNvSpPr txBox="1"/>
          <p:nvPr/>
        </p:nvSpPr>
        <p:spPr>
          <a:xfrm>
            <a:off x="664684" y="6212581"/>
            <a:ext cx="10862631" cy="400110"/>
          </a:xfrm>
          <a:prstGeom prst="rect">
            <a:avLst/>
          </a:prstGeom>
          <a:noFill/>
        </p:spPr>
        <p:txBody>
          <a:bodyPr wrap="square" rtlCol="0">
            <a:spAutoFit/>
          </a:bodyPr>
          <a:lstStyle/>
          <a:p>
            <a:pPr algn="ctr"/>
            <a:r>
              <a:rPr lang="en-GB" sz="2000" dirty="0">
                <a:latin typeface="Futura Next Book" panose="020B0502020204020303" pitchFamily="34" charset="0"/>
              </a:rPr>
              <a:t>This is available on the school website and will be updated every term.</a:t>
            </a:r>
          </a:p>
        </p:txBody>
      </p:sp>
      <p:pic>
        <p:nvPicPr>
          <p:cNvPr id="5" name="Picture 4"/>
          <p:cNvPicPr>
            <a:picLocks noChangeAspect="1"/>
          </p:cNvPicPr>
          <p:nvPr/>
        </p:nvPicPr>
        <p:blipFill>
          <a:blip r:embed="rId3"/>
          <a:stretch>
            <a:fillRect/>
          </a:stretch>
        </p:blipFill>
        <p:spPr>
          <a:xfrm>
            <a:off x="2065468" y="1149724"/>
            <a:ext cx="7949845" cy="4701854"/>
          </a:xfrm>
          <a:prstGeom prst="rect">
            <a:avLst/>
          </a:prstGeom>
        </p:spPr>
      </p:pic>
    </p:spTree>
    <p:extLst>
      <p:ext uri="{BB962C8B-B14F-4D97-AF65-F5344CB8AC3E}">
        <p14:creationId xmlns:p14="http://schemas.microsoft.com/office/powerpoint/2010/main" val="4183766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3231"/>
            <a:ext cx="10515600" cy="5229762"/>
          </a:xfrm>
        </p:spPr>
        <p:txBody>
          <a:bodyPr/>
          <a:lstStyle/>
          <a:p>
            <a:r>
              <a:rPr lang="en-GB" b="1" dirty="0">
                <a:latin typeface="Futura Next Book" panose="020B0502020204020303" pitchFamily="34" charset="0"/>
              </a:rPr>
              <a:t>Dates to remember</a:t>
            </a: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endParaRPr lang="en-GB" b="1" dirty="0">
              <a:latin typeface="Futura Next Book" panose="020B0502020204020303" pitchFamily="34" charset="0"/>
            </a:endParaRPr>
          </a:p>
        </p:txBody>
      </p:sp>
      <p:sp>
        <p:nvSpPr>
          <p:cNvPr id="5" name="TextBox 4"/>
          <p:cNvSpPr txBox="1"/>
          <p:nvPr/>
        </p:nvSpPr>
        <p:spPr>
          <a:xfrm>
            <a:off x="1366325" y="1652786"/>
            <a:ext cx="4238513" cy="3108543"/>
          </a:xfrm>
          <a:prstGeom prst="rect">
            <a:avLst/>
          </a:prstGeom>
          <a:noFill/>
        </p:spPr>
        <p:txBody>
          <a:bodyPr wrap="square" rtlCol="0">
            <a:spAutoFit/>
          </a:bodyPr>
          <a:lstStyle/>
          <a:p>
            <a:pPr algn="ctr"/>
            <a:r>
              <a:rPr lang="en-GB" sz="2800" b="1" dirty="0">
                <a:latin typeface="Futura Next Book" panose="020B0502020204020303" pitchFamily="34" charset="0"/>
              </a:rPr>
              <a:t>If you would like to volunteer to help us walk to St Paul’s Church or Ruislip Baptist Church, please let your child’s teacher know.</a:t>
            </a:r>
          </a:p>
        </p:txBody>
      </p:sp>
      <p:pic>
        <p:nvPicPr>
          <p:cNvPr id="6" name="Picture 5">
            <a:extLst>
              <a:ext uri="{FF2B5EF4-FFF2-40B4-BE49-F238E27FC236}">
                <a16:creationId xmlns:a16="http://schemas.microsoft.com/office/drawing/2014/main" id="{58C47F46-9D3A-4775-84C5-CB09982546F6}"/>
              </a:ext>
            </a:extLst>
          </p:cNvPr>
          <p:cNvPicPr>
            <a:picLocks noChangeAspect="1"/>
          </p:cNvPicPr>
          <p:nvPr/>
        </p:nvPicPr>
        <p:blipFill>
          <a:blip r:embed="rId3"/>
          <a:stretch>
            <a:fillRect/>
          </a:stretch>
        </p:blipFill>
        <p:spPr>
          <a:xfrm>
            <a:off x="6096000" y="168339"/>
            <a:ext cx="5601482" cy="6306430"/>
          </a:xfrm>
          <a:prstGeom prst="rect">
            <a:avLst/>
          </a:prstGeom>
        </p:spPr>
      </p:pic>
      <p:sp>
        <p:nvSpPr>
          <p:cNvPr id="7" name="TextBox 6">
            <a:extLst>
              <a:ext uri="{FF2B5EF4-FFF2-40B4-BE49-F238E27FC236}">
                <a16:creationId xmlns:a16="http://schemas.microsoft.com/office/drawing/2014/main" id="{BAC19933-251C-4DDE-95D7-A4190C42B48C}"/>
              </a:ext>
            </a:extLst>
          </p:cNvPr>
          <p:cNvSpPr txBox="1"/>
          <p:nvPr/>
        </p:nvSpPr>
        <p:spPr>
          <a:xfrm>
            <a:off x="1112599" y="4979728"/>
            <a:ext cx="4847208" cy="923330"/>
          </a:xfrm>
          <a:prstGeom prst="rect">
            <a:avLst/>
          </a:prstGeom>
          <a:solidFill>
            <a:schemeClr val="accent4">
              <a:lumMod val="40000"/>
              <a:lumOff val="60000"/>
            </a:schemeClr>
          </a:solidFill>
        </p:spPr>
        <p:txBody>
          <a:bodyPr wrap="square" rtlCol="0">
            <a:spAutoFit/>
          </a:bodyPr>
          <a:lstStyle/>
          <a:p>
            <a:pPr algn="ctr"/>
            <a:r>
              <a:rPr lang="en-GB" i="1" dirty="0">
                <a:latin typeface="Futura Next Book" panose="020B0502020204020303" pitchFamily="34" charset="0"/>
              </a:rPr>
              <a:t>The only additional date from the newsletter that went out last week is the cinema trip date.</a:t>
            </a:r>
          </a:p>
        </p:txBody>
      </p:sp>
    </p:spTree>
    <p:extLst>
      <p:ext uri="{BB962C8B-B14F-4D97-AF65-F5344CB8AC3E}">
        <p14:creationId xmlns:p14="http://schemas.microsoft.com/office/powerpoint/2010/main" val="921748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60868" y="845653"/>
            <a:ext cx="8857330" cy="400110"/>
          </a:xfrm>
          <a:prstGeom prst="rect">
            <a:avLst/>
          </a:prstGeom>
          <a:noFill/>
        </p:spPr>
        <p:txBody>
          <a:bodyPr wrap="square" rtlCol="0">
            <a:spAutoFit/>
          </a:bodyPr>
          <a:lstStyle/>
          <a:p>
            <a:r>
              <a:rPr lang="en-US" sz="2000" dirty="0">
                <a:latin typeface="Futura Next Book" panose="020B0502020204020303" pitchFamily="34" charset="0"/>
              </a:rPr>
              <a:t>The journey to independent reading and writing begins with Phonics</a:t>
            </a:r>
          </a:p>
        </p:txBody>
      </p:sp>
      <p:pic>
        <p:nvPicPr>
          <p:cNvPr id="8" name="Picture 7" descr="Screen Shot 2021-09-24 at 14.45.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1199" y="1487831"/>
            <a:ext cx="2438400" cy="2616200"/>
          </a:xfrm>
          <a:prstGeom prst="rect">
            <a:avLst/>
          </a:prstGeom>
        </p:spPr>
      </p:pic>
      <p:sp>
        <p:nvSpPr>
          <p:cNvPr id="9" name="TextBox 8"/>
          <p:cNvSpPr txBox="1"/>
          <p:nvPr/>
        </p:nvSpPr>
        <p:spPr>
          <a:xfrm>
            <a:off x="4164241" y="3919365"/>
            <a:ext cx="3809697" cy="369332"/>
          </a:xfrm>
          <a:prstGeom prst="rect">
            <a:avLst/>
          </a:prstGeom>
          <a:noFill/>
        </p:spPr>
        <p:txBody>
          <a:bodyPr wrap="none" rtlCol="0">
            <a:spAutoFit/>
          </a:bodyPr>
          <a:lstStyle/>
          <a:p>
            <a:r>
              <a:rPr lang="en-US" dirty="0" err="1">
                <a:latin typeface="Futura Next Book" panose="020B0502020204020303" pitchFamily="34" charset="0"/>
              </a:rPr>
              <a:t>littlewandlelettersandsounds.org.uk</a:t>
            </a:r>
            <a:endParaRPr lang="en-US" dirty="0">
              <a:latin typeface="Futura Next Book" panose="020B0502020204020303" pitchFamily="34" charset="0"/>
            </a:endParaRPr>
          </a:p>
        </p:txBody>
      </p:sp>
      <p:sp>
        <p:nvSpPr>
          <p:cNvPr id="10" name="TextBox 9"/>
          <p:cNvSpPr txBox="1"/>
          <p:nvPr/>
        </p:nvSpPr>
        <p:spPr>
          <a:xfrm>
            <a:off x="1960783" y="106989"/>
            <a:ext cx="7518597" cy="738664"/>
          </a:xfrm>
          <a:prstGeom prst="rect">
            <a:avLst/>
          </a:prstGeom>
          <a:noFill/>
        </p:spPr>
        <p:txBody>
          <a:bodyPr wrap="none" rtlCol="0">
            <a:spAutoFit/>
          </a:bodyPr>
          <a:lstStyle/>
          <a:p>
            <a:pPr algn="ctr"/>
            <a:r>
              <a:rPr lang="en-US" sz="2400" b="1" dirty="0">
                <a:latin typeface="Futura Next Book" panose="020B0502020204020303" pitchFamily="34" charset="0"/>
                <a:cs typeface="Comic Sans MS"/>
              </a:rPr>
              <a:t>New DFE Guidance for Early Reading and Phonics</a:t>
            </a:r>
          </a:p>
          <a:p>
            <a:pPr algn="ctr"/>
            <a:endParaRPr lang="en-US" dirty="0">
              <a:solidFill>
                <a:srgbClr val="0000FF"/>
              </a:solidFill>
            </a:endParaRPr>
          </a:p>
        </p:txBody>
      </p:sp>
      <p:sp>
        <p:nvSpPr>
          <p:cNvPr id="3" name="TextBox 2"/>
          <p:cNvSpPr txBox="1"/>
          <p:nvPr/>
        </p:nvSpPr>
        <p:spPr>
          <a:xfrm>
            <a:off x="419457" y="4652696"/>
            <a:ext cx="10793404" cy="1754326"/>
          </a:xfrm>
          <a:prstGeom prst="rect">
            <a:avLst/>
          </a:prstGeom>
          <a:noFill/>
        </p:spPr>
        <p:txBody>
          <a:bodyPr wrap="none" rtlCol="0">
            <a:spAutoFit/>
          </a:bodyPr>
          <a:lstStyle/>
          <a:p>
            <a:r>
              <a:rPr lang="en-US" dirty="0">
                <a:latin typeface="Futura Next Book" panose="020B0502020204020303" pitchFamily="34" charset="0"/>
              </a:rPr>
              <a:t>Why Little Wandle?  </a:t>
            </a:r>
          </a:p>
          <a:p>
            <a:pPr marL="285750" indent="-285750">
              <a:buFont typeface="Arial" panose="020B0604020202020204" pitchFamily="34" charset="0"/>
              <a:buChar char="•"/>
            </a:pPr>
            <a:r>
              <a:rPr lang="en-US" dirty="0">
                <a:latin typeface="Futura Next Book" panose="020B0502020204020303" pitchFamily="34" charset="0"/>
              </a:rPr>
              <a:t>Excellent training for all staff to ensure consistency.</a:t>
            </a:r>
          </a:p>
          <a:p>
            <a:pPr marL="285750" indent="-285750">
              <a:buFont typeface="Arial" panose="020B0604020202020204" pitchFamily="34" charset="0"/>
              <a:buChar char="•"/>
            </a:pPr>
            <a:r>
              <a:rPr lang="en-US" dirty="0">
                <a:latin typeface="Futura Next Book" panose="020B0502020204020303" pitchFamily="34" charset="0"/>
              </a:rPr>
              <a:t>Every aspect of phonics and reading included in a detailed, thorough and systematic approach.</a:t>
            </a:r>
          </a:p>
          <a:p>
            <a:pPr marL="285750" indent="-285750">
              <a:buFont typeface="Arial" panose="020B0604020202020204" pitchFamily="34" charset="0"/>
              <a:buChar char="•"/>
            </a:pPr>
            <a:r>
              <a:rPr lang="en-US" dirty="0">
                <a:latin typeface="Futura Next Book" panose="020B0502020204020303" pitchFamily="34" charset="0"/>
              </a:rPr>
              <a:t>Engaging resources without distracting from the learning.</a:t>
            </a:r>
          </a:p>
          <a:p>
            <a:pPr marL="285750" indent="-285750">
              <a:buFont typeface="Arial" panose="020B0604020202020204" pitchFamily="34" charset="0"/>
              <a:buChar char="•"/>
            </a:pPr>
            <a:r>
              <a:rPr lang="en-US" dirty="0">
                <a:latin typeface="Futura Next Book" panose="020B0502020204020303" pitchFamily="34" charset="0"/>
              </a:rPr>
              <a:t>Comprehensive system for identifying and supporting children requiring extra help and useful support</a:t>
            </a:r>
          </a:p>
          <a:p>
            <a:r>
              <a:rPr lang="en-US" dirty="0">
                <a:latin typeface="Futura Next Book" panose="020B0502020204020303" pitchFamily="34" charset="0"/>
              </a:rPr>
              <a:t>    for parents.  </a:t>
            </a:r>
          </a:p>
        </p:txBody>
      </p:sp>
    </p:spTree>
    <p:extLst>
      <p:ext uri="{BB962C8B-B14F-4D97-AF65-F5344CB8AC3E}">
        <p14:creationId xmlns:p14="http://schemas.microsoft.com/office/powerpoint/2010/main" val="110312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0BCFF-34E1-4767-BF16-9075BB92C809}"/>
              </a:ext>
            </a:extLst>
          </p:cNvPr>
          <p:cNvSpPr>
            <a:spLocks noGrp="1"/>
          </p:cNvSpPr>
          <p:nvPr>
            <p:ph type="title"/>
          </p:nvPr>
        </p:nvSpPr>
        <p:spPr/>
        <p:txBody>
          <a:bodyPr/>
          <a:lstStyle/>
          <a:p>
            <a:pPr algn="ctr"/>
            <a:r>
              <a:rPr lang="en-US" sz="4400" b="1" dirty="0">
                <a:latin typeface="Futura Next Book" panose="020B0502020204020303" pitchFamily="34" charset="0"/>
              </a:rPr>
              <a:t>How we Teach Phonics?</a:t>
            </a:r>
            <a:br>
              <a:rPr lang="en-US" sz="4400" b="1" dirty="0">
                <a:latin typeface="Futura Next Book" panose="020B0502020204020303" pitchFamily="34" charset="0"/>
              </a:rPr>
            </a:br>
            <a:endParaRPr lang="en-GB" dirty="0"/>
          </a:p>
        </p:txBody>
      </p:sp>
      <p:sp>
        <p:nvSpPr>
          <p:cNvPr id="3" name="Content Placeholder 2">
            <a:extLst>
              <a:ext uri="{FF2B5EF4-FFF2-40B4-BE49-F238E27FC236}">
                <a16:creationId xmlns:a16="http://schemas.microsoft.com/office/drawing/2014/main" id="{73A51661-696C-494C-A118-31E6D29B06F2}"/>
              </a:ext>
            </a:extLst>
          </p:cNvPr>
          <p:cNvSpPr>
            <a:spLocks noGrp="1"/>
          </p:cNvSpPr>
          <p:nvPr>
            <p:ph idx="1"/>
          </p:nvPr>
        </p:nvSpPr>
        <p:spPr>
          <a:xfrm>
            <a:off x="838200" y="1145219"/>
            <a:ext cx="10515600" cy="5031744"/>
          </a:xfrm>
        </p:spPr>
        <p:txBody>
          <a:bodyPr/>
          <a:lstStyle/>
          <a:p>
            <a:pPr marL="0" indent="0" algn="ctr">
              <a:buNone/>
            </a:pPr>
            <a:r>
              <a:rPr lang="en-US" dirty="0"/>
              <a:t>At Phase 5, children learn alternative graphemes for sounds introduced in Phases 2 and 3.</a:t>
            </a:r>
            <a:endParaRPr lang="en-GB" dirty="0"/>
          </a:p>
        </p:txBody>
      </p:sp>
      <p:pic>
        <p:nvPicPr>
          <p:cNvPr id="5" name="Picture 4">
            <a:extLst>
              <a:ext uri="{FF2B5EF4-FFF2-40B4-BE49-F238E27FC236}">
                <a16:creationId xmlns:a16="http://schemas.microsoft.com/office/drawing/2014/main" id="{C5B0FE9A-E975-4546-B31C-C9F67FBF4F16}"/>
              </a:ext>
            </a:extLst>
          </p:cNvPr>
          <p:cNvPicPr>
            <a:picLocks noChangeAspect="1"/>
          </p:cNvPicPr>
          <p:nvPr/>
        </p:nvPicPr>
        <p:blipFill>
          <a:blip r:embed="rId2"/>
          <a:stretch>
            <a:fillRect/>
          </a:stretch>
        </p:blipFill>
        <p:spPr>
          <a:xfrm>
            <a:off x="296662" y="2050743"/>
            <a:ext cx="4688072" cy="4681830"/>
          </a:xfrm>
          <a:prstGeom prst="rect">
            <a:avLst/>
          </a:prstGeom>
        </p:spPr>
      </p:pic>
      <p:pic>
        <p:nvPicPr>
          <p:cNvPr id="7" name="Picture 6">
            <a:extLst>
              <a:ext uri="{FF2B5EF4-FFF2-40B4-BE49-F238E27FC236}">
                <a16:creationId xmlns:a16="http://schemas.microsoft.com/office/drawing/2014/main" id="{DAE15D44-68D7-43AB-917D-1857B28463FA}"/>
              </a:ext>
            </a:extLst>
          </p:cNvPr>
          <p:cNvPicPr>
            <a:picLocks noChangeAspect="1"/>
          </p:cNvPicPr>
          <p:nvPr/>
        </p:nvPicPr>
        <p:blipFill>
          <a:blip r:embed="rId3"/>
          <a:stretch>
            <a:fillRect/>
          </a:stretch>
        </p:blipFill>
        <p:spPr>
          <a:xfrm>
            <a:off x="5146048" y="2254929"/>
            <a:ext cx="4429562" cy="4477644"/>
          </a:xfrm>
          <a:prstGeom prst="rect">
            <a:avLst/>
          </a:prstGeom>
        </p:spPr>
      </p:pic>
      <p:sp>
        <p:nvSpPr>
          <p:cNvPr id="8" name="TextBox 7">
            <a:extLst>
              <a:ext uri="{FF2B5EF4-FFF2-40B4-BE49-F238E27FC236}">
                <a16:creationId xmlns:a16="http://schemas.microsoft.com/office/drawing/2014/main" id="{540E46CC-53F8-4D46-8B17-3AD716B43A43}"/>
              </a:ext>
            </a:extLst>
          </p:cNvPr>
          <p:cNvSpPr txBox="1"/>
          <p:nvPr/>
        </p:nvSpPr>
        <p:spPr>
          <a:xfrm>
            <a:off x="9650028" y="2206645"/>
            <a:ext cx="2245310" cy="5632311"/>
          </a:xfrm>
          <a:prstGeom prst="rect">
            <a:avLst/>
          </a:prstGeom>
          <a:noFill/>
        </p:spPr>
        <p:txBody>
          <a:bodyPr wrap="square" rtlCol="0">
            <a:spAutoFit/>
          </a:bodyPr>
          <a:lstStyle/>
          <a:p>
            <a:pPr marL="285750" indent="-285750">
              <a:buFont typeface="Arial" panose="020B0604020202020204" pitchFamily="34" charset="0"/>
              <a:buChar char="•"/>
            </a:pPr>
            <a:r>
              <a:rPr lang="en-US" dirty="0"/>
              <a:t>Specific order of teaching</a:t>
            </a:r>
          </a:p>
          <a:p>
            <a:endParaRPr lang="en-US" dirty="0"/>
          </a:p>
          <a:p>
            <a:pPr marL="285750" indent="-285750">
              <a:buFont typeface="Arial" panose="020B0604020202020204" pitchFamily="34" charset="0"/>
              <a:buChar char="•"/>
            </a:pPr>
            <a:r>
              <a:rPr lang="en-US" dirty="0"/>
              <a:t>Daily short lessons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Correct pronunciation is vital  - Videos on LW</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Revisit previously</a:t>
            </a:r>
          </a:p>
          <a:p>
            <a:r>
              <a:rPr lang="en-US" dirty="0"/>
              <a:t> taught sounds at</a:t>
            </a:r>
          </a:p>
          <a:p>
            <a:r>
              <a:rPr lang="en-US" dirty="0"/>
              <a:t>start of each lesson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endParaRPr lang="en-US" dirty="0"/>
          </a:p>
          <a:p>
            <a:endParaRPr lang="en-GB" dirty="0"/>
          </a:p>
        </p:txBody>
      </p:sp>
    </p:spTree>
    <p:extLst>
      <p:ext uri="{BB962C8B-B14F-4D97-AF65-F5344CB8AC3E}">
        <p14:creationId xmlns:p14="http://schemas.microsoft.com/office/powerpoint/2010/main" val="53479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1" y="0"/>
            <a:ext cx="9139363" cy="6858000"/>
          </a:xfrm>
          <a:prstGeom prst="rect">
            <a:avLst/>
          </a:prstGeom>
        </p:spPr>
      </p:pic>
    </p:spTree>
    <p:extLst>
      <p:ext uri="{BB962C8B-B14F-4D97-AF65-F5344CB8AC3E}">
        <p14:creationId xmlns:p14="http://schemas.microsoft.com/office/powerpoint/2010/main" val="1156119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638" y="0"/>
            <a:ext cx="9139363" cy="6858000"/>
          </a:xfrm>
          <a:prstGeom prst="rect">
            <a:avLst/>
          </a:prstGeom>
        </p:spPr>
      </p:pic>
    </p:spTree>
    <p:extLst>
      <p:ext uri="{BB962C8B-B14F-4D97-AF65-F5344CB8AC3E}">
        <p14:creationId xmlns:p14="http://schemas.microsoft.com/office/powerpoint/2010/main" val="463305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Futura Next Book" panose="020B0502020204020303" pitchFamily="34" charset="0"/>
                <a:cs typeface="Arial"/>
              </a:rPr>
              <a:t>Phonics Screening Check</a:t>
            </a:r>
          </a:p>
        </p:txBody>
      </p:sp>
      <p:sp>
        <p:nvSpPr>
          <p:cNvPr id="3" name="Content Placeholder 2"/>
          <p:cNvSpPr>
            <a:spLocks noGrp="1"/>
          </p:cNvSpPr>
          <p:nvPr>
            <p:ph idx="1"/>
          </p:nvPr>
        </p:nvSpPr>
        <p:spPr>
          <a:xfrm>
            <a:off x="887523" y="1517400"/>
            <a:ext cx="10515600" cy="4893673"/>
          </a:xfrm>
        </p:spPr>
        <p:txBody>
          <a:bodyPr>
            <a:normAutofit lnSpcReduction="10000"/>
          </a:bodyPr>
          <a:lstStyle/>
          <a:p>
            <a:r>
              <a:rPr lang="en-GB" sz="2000" dirty="0">
                <a:latin typeface="Futura Next Book" panose="020B0502020204020303" pitchFamily="34" charset="0"/>
              </a:rPr>
              <a:t>The phonics screening check is an informal test that children will need to complete at the end of Year 1. During the test, which is designed to test their ability to decode words using their phonics knowledge, children will be required to read a mixture of 40 real and nonsense words.</a:t>
            </a:r>
          </a:p>
          <a:p>
            <a:endParaRPr lang="en-GB" sz="2000" dirty="0">
              <a:latin typeface="Futura Next Book" panose="020B0502020204020303" pitchFamily="34" charset="0"/>
            </a:endParaRPr>
          </a:p>
          <a:p>
            <a:r>
              <a:rPr lang="en-GB" sz="2000" dirty="0">
                <a:latin typeface="Futura Next Book" panose="020B0502020204020303" pitchFamily="34" charset="0"/>
              </a:rPr>
              <a:t>The phonics screening check is an important part of children’s early phonics education. While it isn’t conducted under normal test conditions and won’t determine whether or not they progress into Year 2, it’s a crucial assessment as it shows how well their reading and phonics skills are developing.</a:t>
            </a:r>
          </a:p>
          <a:p>
            <a:endParaRPr lang="en-GB" sz="2000" dirty="0">
              <a:latin typeface="Futura Next Book" panose="020B0502020204020303" pitchFamily="34" charset="0"/>
            </a:endParaRPr>
          </a:p>
          <a:p>
            <a:r>
              <a:rPr lang="en-GB" sz="2000" dirty="0">
                <a:latin typeface="Futura Next Book" panose="020B0502020204020303" pitchFamily="34" charset="0"/>
              </a:rPr>
              <a:t>The purpose of the phonics screening check will be to confirm that all children have learned phonic decoding to an age-appropriate standard. </a:t>
            </a:r>
          </a:p>
          <a:p>
            <a:endParaRPr lang="en-GB" sz="2000" dirty="0">
              <a:latin typeface="Futura Next Book" panose="020B0502020204020303" pitchFamily="34" charset="0"/>
            </a:endParaRPr>
          </a:p>
          <a:p>
            <a:pPr algn="just"/>
            <a:r>
              <a:rPr lang="en-GB" sz="2000" dirty="0">
                <a:latin typeface="Futura Next Book" panose="020B0502020204020303" pitchFamily="34" charset="0"/>
              </a:rPr>
              <a:t>Children who have not reached this level should receive extra support from their school to ensure they can improve their decoding skills, and will then have the opportunity to retake the phonics screening check.</a:t>
            </a:r>
            <a:endParaRPr lang="en-US" sz="2000" dirty="0">
              <a:latin typeface="Futura Next Book" panose="020B0502020204020303" pitchFamily="34" charset="0"/>
              <a:cs typeface="Arial"/>
            </a:endParaRPr>
          </a:p>
        </p:txBody>
      </p:sp>
      <p:pic>
        <p:nvPicPr>
          <p:cNvPr id="4" name="Picture 3">
            <a:extLst>
              <a:ext uri="{FF2B5EF4-FFF2-40B4-BE49-F238E27FC236}">
                <a16:creationId xmlns:a16="http://schemas.microsoft.com/office/drawing/2014/main" id="{FCD19E2C-527B-40D0-99AC-753FCE07ED07}"/>
              </a:ext>
            </a:extLst>
          </p:cNvPr>
          <p:cNvPicPr>
            <a:picLocks noChangeAspect="1"/>
          </p:cNvPicPr>
          <p:nvPr/>
        </p:nvPicPr>
        <p:blipFill>
          <a:blip r:embed="rId3"/>
          <a:stretch>
            <a:fillRect/>
          </a:stretch>
        </p:blipFill>
        <p:spPr>
          <a:xfrm>
            <a:off x="10407846" y="124287"/>
            <a:ext cx="995277" cy="1325563"/>
          </a:xfrm>
          <a:prstGeom prst="rect">
            <a:avLst/>
          </a:prstGeom>
        </p:spPr>
      </p:pic>
    </p:spTree>
    <p:extLst>
      <p:ext uri="{BB962C8B-B14F-4D97-AF65-F5344CB8AC3E}">
        <p14:creationId xmlns:p14="http://schemas.microsoft.com/office/powerpoint/2010/main" val="2239332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3"/>
          <a:srcRect l="5945" r="3341"/>
          <a:stretch/>
        </p:blipFill>
        <p:spPr>
          <a:xfrm>
            <a:off x="196202" y="202825"/>
            <a:ext cx="3115375" cy="3944967"/>
          </a:xfrm>
          <a:prstGeom prst="rect">
            <a:avLst/>
          </a:prstGeom>
        </p:spPr>
      </p:pic>
      <p:pic>
        <p:nvPicPr>
          <p:cNvPr id="5" name="Picture 4"/>
          <p:cNvPicPr>
            <a:picLocks noChangeAspect="1"/>
          </p:cNvPicPr>
          <p:nvPr/>
        </p:nvPicPr>
        <p:blipFill>
          <a:blip r:embed="rId4"/>
          <a:stretch>
            <a:fillRect/>
          </a:stretch>
        </p:blipFill>
        <p:spPr>
          <a:xfrm>
            <a:off x="9173409" y="202825"/>
            <a:ext cx="2611298" cy="4041447"/>
          </a:xfrm>
          <a:prstGeom prst="rect">
            <a:avLst/>
          </a:prstGeom>
        </p:spPr>
      </p:pic>
      <p:pic>
        <p:nvPicPr>
          <p:cNvPr id="6" name="Picture 5"/>
          <p:cNvPicPr>
            <a:picLocks noChangeAspect="1"/>
          </p:cNvPicPr>
          <p:nvPr/>
        </p:nvPicPr>
        <p:blipFill>
          <a:blip r:embed="rId5"/>
          <a:stretch>
            <a:fillRect/>
          </a:stretch>
        </p:blipFill>
        <p:spPr>
          <a:xfrm>
            <a:off x="6249518" y="202825"/>
            <a:ext cx="2893812" cy="3986261"/>
          </a:xfrm>
          <a:prstGeom prst="rect">
            <a:avLst/>
          </a:prstGeom>
        </p:spPr>
      </p:pic>
      <p:pic>
        <p:nvPicPr>
          <p:cNvPr id="7" name="Picture 6"/>
          <p:cNvPicPr>
            <a:picLocks noChangeAspect="1"/>
          </p:cNvPicPr>
          <p:nvPr/>
        </p:nvPicPr>
        <p:blipFill>
          <a:blip r:embed="rId6"/>
          <a:stretch>
            <a:fillRect/>
          </a:stretch>
        </p:blipFill>
        <p:spPr>
          <a:xfrm>
            <a:off x="3368425" y="182177"/>
            <a:ext cx="2574059" cy="3986261"/>
          </a:xfrm>
          <a:prstGeom prst="rect">
            <a:avLst/>
          </a:prstGeom>
        </p:spPr>
      </p:pic>
    </p:spTree>
    <p:extLst>
      <p:ext uri="{BB962C8B-B14F-4D97-AF65-F5344CB8AC3E}">
        <p14:creationId xmlns:p14="http://schemas.microsoft.com/office/powerpoint/2010/main" val="2143426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15396" y="175436"/>
            <a:ext cx="3543984" cy="1200329"/>
          </a:xfrm>
          <a:prstGeom prst="rect">
            <a:avLst/>
          </a:prstGeom>
          <a:noFill/>
        </p:spPr>
        <p:txBody>
          <a:bodyPr wrap="none" rtlCol="0">
            <a:spAutoFit/>
          </a:bodyPr>
          <a:lstStyle/>
          <a:p>
            <a:r>
              <a:rPr lang="en-US" sz="7200" dirty="0">
                <a:latin typeface="Futura Next Book" panose="020B0502020204020303" pitchFamily="34" charset="0"/>
              </a:rPr>
              <a:t>Reading</a:t>
            </a:r>
          </a:p>
        </p:txBody>
      </p:sp>
      <p:sp>
        <p:nvSpPr>
          <p:cNvPr id="5" name="TextBox 4"/>
          <p:cNvSpPr txBox="1"/>
          <p:nvPr/>
        </p:nvSpPr>
        <p:spPr>
          <a:xfrm>
            <a:off x="1955973" y="1745101"/>
            <a:ext cx="2276457" cy="646331"/>
          </a:xfrm>
          <a:prstGeom prst="rect">
            <a:avLst/>
          </a:prstGeom>
          <a:noFill/>
        </p:spPr>
        <p:txBody>
          <a:bodyPr wrap="none" rtlCol="0">
            <a:spAutoFit/>
          </a:bodyPr>
          <a:lstStyle/>
          <a:p>
            <a:r>
              <a:rPr lang="en-US" dirty="0">
                <a:latin typeface="Futura Next Book" panose="020B0502020204020303" pitchFamily="34" charset="0"/>
              </a:rPr>
              <a:t>We want children to</a:t>
            </a:r>
          </a:p>
          <a:p>
            <a:r>
              <a:rPr lang="en-US" dirty="0">
                <a:latin typeface="Futura Next Book" panose="020B0502020204020303" pitchFamily="34" charset="0"/>
              </a:rPr>
              <a:t> love reading</a:t>
            </a:r>
          </a:p>
        </p:txBody>
      </p:sp>
      <p:sp>
        <p:nvSpPr>
          <p:cNvPr id="6" name="TextBox 5"/>
          <p:cNvSpPr txBox="1"/>
          <p:nvPr/>
        </p:nvSpPr>
        <p:spPr>
          <a:xfrm>
            <a:off x="1950543" y="3284762"/>
            <a:ext cx="2166619" cy="646331"/>
          </a:xfrm>
          <a:prstGeom prst="rect">
            <a:avLst/>
          </a:prstGeom>
          <a:noFill/>
        </p:spPr>
        <p:txBody>
          <a:bodyPr wrap="none" rtlCol="0">
            <a:spAutoFit/>
          </a:bodyPr>
          <a:lstStyle/>
          <a:p>
            <a:r>
              <a:rPr lang="en-US" dirty="0">
                <a:latin typeface="Futura Next Book" panose="020B0502020204020303" pitchFamily="34" charset="0"/>
              </a:rPr>
              <a:t>Reading should be </a:t>
            </a:r>
          </a:p>
          <a:p>
            <a:r>
              <a:rPr lang="en-US" dirty="0">
                <a:latin typeface="Futura Next Book" panose="020B0502020204020303" pitchFamily="34" charset="0"/>
              </a:rPr>
              <a:t>enjoyable</a:t>
            </a:r>
          </a:p>
        </p:txBody>
      </p:sp>
      <p:sp>
        <p:nvSpPr>
          <p:cNvPr id="7" name="TextBox 6"/>
          <p:cNvSpPr txBox="1"/>
          <p:nvPr/>
        </p:nvSpPr>
        <p:spPr>
          <a:xfrm>
            <a:off x="7723034" y="3284762"/>
            <a:ext cx="2889445" cy="646331"/>
          </a:xfrm>
          <a:prstGeom prst="rect">
            <a:avLst/>
          </a:prstGeom>
          <a:noFill/>
        </p:spPr>
        <p:txBody>
          <a:bodyPr wrap="none" rtlCol="0">
            <a:spAutoFit/>
          </a:bodyPr>
          <a:lstStyle/>
          <a:p>
            <a:r>
              <a:rPr lang="en-US" dirty="0">
                <a:latin typeface="Futura Next Book" panose="020B0502020204020303" pitchFamily="34" charset="0"/>
              </a:rPr>
              <a:t>We want children to read </a:t>
            </a:r>
          </a:p>
          <a:p>
            <a:r>
              <a:rPr lang="en-US" dirty="0">
                <a:latin typeface="Futura Next Book" panose="020B0502020204020303" pitchFamily="34" charset="0"/>
              </a:rPr>
              <a:t>for pleasure</a:t>
            </a:r>
          </a:p>
        </p:txBody>
      </p:sp>
      <p:sp>
        <p:nvSpPr>
          <p:cNvPr id="8" name="TextBox 7"/>
          <p:cNvSpPr txBox="1"/>
          <p:nvPr/>
        </p:nvSpPr>
        <p:spPr>
          <a:xfrm>
            <a:off x="7548619" y="1715715"/>
            <a:ext cx="2942922" cy="646331"/>
          </a:xfrm>
          <a:prstGeom prst="rect">
            <a:avLst/>
          </a:prstGeom>
          <a:noFill/>
        </p:spPr>
        <p:txBody>
          <a:bodyPr wrap="none" rtlCol="0">
            <a:spAutoFit/>
          </a:bodyPr>
          <a:lstStyle/>
          <a:p>
            <a:r>
              <a:rPr lang="en-US" dirty="0">
                <a:latin typeface="Futura Next Book" panose="020B0502020204020303" pitchFamily="34" charset="0"/>
              </a:rPr>
              <a:t>Learning to read should be</a:t>
            </a:r>
          </a:p>
          <a:p>
            <a:r>
              <a:rPr lang="en-US" dirty="0">
                <a:latin typeface="Futura Next Book" panose="020B0502020204020303" pitchFamily="34" charset="0"/>
              </a:rPr>
              <a:t> a positive experience</a:t>
            </a:r>
          </a:p>
        </p:txBody>
      </p:sp>
      <p:pic>
        <p:nvPicPr>
          <p:cNvPr id="13" name="Picture 12" descr="downloa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9764" y="2362045"/>
            <a:ext cx="2908300" cy="2794000"/>
          </a:xfrm>
          <a:prstGeom prst="rect">
            <a:avLst/>
          </a:prstGeom>
        </p:spPr>
      </p:pic>
      <p:sp>
        <p:nvSpPr>
          <p:cNvPr id="15" name="TextBox 14"/>
          <p:cNvSpPr txBox="1"/>
          <p:nvPr/>
        </p:nvSpPr>
        <p:spPr>
          <a:xfrm>
            <a:off x="3246890" y="5642029"/>
            <a:ext cx="5704831" cy="646331"/>
          </a:xfrm>
          <a:prstGeom prst="rect">
            <a:avLst/>
          </a:prstGeom>
          <a:noFill/>
        </p:spPr>
        <p:txBody>
          <a:bodyPr wrap="none" rtlCol="0">
            <a:spAutoFit/>
          </a:bodyPr>
          <a:lstStyle/>
          <a:p>
            <a:r>
              <a:rPr lang="en-US" dirty="0">
                <a:latin typeface="Futura Next Book" panose="020B0502020204020303" pitchFamily="34" charset="0"/>
              </a:rPr>
              <a:t>Reading underpins children’s access to the curriculum </a:t>
            </a:r>
          </a:p>
          <a:p>
            <a:r>
              <a:rPr lang="en-US" dirty="0">
                <a:latin typeface="Futura Next Book" panose="020B0502020204020303" pitchFamily="34" charset="0"/>
              </a:rPr>
              <a:t>and clearly impacts on their achievement</a:t>
            </a:r>
          </a:p>
        </p:txBody>
      </p:sp>
    </p:spTree>
    <p:extLst>
      <p:ext uri="{BB962C8B-B14F-4D97-AF65-F5344CB8AC3E}">
        <p14:creationId xmlns:p14="http://schemas.microsoft.com/office/powerpoint/2010/main" val="3950150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image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842" y="109099"/>
            <a:ext cx="2717777" cy="1358889"/>
          </a:xfrm>
          <a:prstGeom prst="rect">
            <a:avLst/>
          </a:prstGeom>
        </p:spPr>
      </p:pic>
      <p:sp>
        <p:nvSpPr>
          <p:cNvPr id="7" name="TextBox 6"/>
          <p:cNvSpPr txBox="1"/>
          <p:nvPr/>
        </p:nvSpPr>
        <p:spPr>
          <a:xfrm>
            <a:off x="4455737" y="465379"/>
            <a:ext cx="5380576" cy="646331"/>
          </a:xfrm>
          <a:prstGeom prst="rect">
            <a:avLst/>
          </a:prstGeom>
          <a:noFill/>
        </p:spPr>
        <p:txBody>
          <a:bodyPr wrap="none" rtlCol="0">
            <a:spAutoFit/>
          </a:bodyPr>
          <a:lstStyle/>
          <a:p>
            <a:r>
              <a:rPr lang="en-US" sz="3600" b="1" dirty="0">
                <a:latin typeface="Futura Next Book" panose="020B0502020204020303" pitchFamily="34" charset="0"/>
              </a:rPr>
              <a:t>How we teach reading?</a:t>
            </a:r>
          </a:p>
        </p:txBody>
      </p:sp>
      <p:sp>
        <p:nvSpPr>
          <p:cNvPr id="11" name="TextBox 10"/>
          <p:cNvSpPr txBox="1"/>
          <p:nvPr/>
        </p:nvSpPr>
        <p:spPr>
          <a:xfrm>
            <a:off x="460049" y="1843457"/>
            <a:ext cx="4391780" cy="1200329"/>
          </a:xfrm>
          <a:prstGeom prst="rect">
            <a:avLst/>
          </a:prstGeom>
          <a:noFill/>
        </p:spPr>
        <p:txBody>
          <a:bodyPr wrap="none" rtlCol="0">
            <a:spAutoFit/>
          </a:bodyPr>
          <a:lstStyle/>
          <a:p>
            <a:r>
              <a:rPr lang="en-US" sz="2400" dirty="0">
                <a:latin typeface="Futura Next Book" panose="020B0502020204020303" pitchFamily="34" charset="0"/>
              </a:rPr>
              <a:t>Reading practice sessions are :</a:t>
            </a:r>
          </a:p>
          <a:p>
            <a:endParaRPr lang="en-US" sz="2400" dirty="0">
              <a:latin typeface="Futura Next Book" panose="020B0502020204020303" pitchFamily="34" charset="0"/>
            </a:endParaRPr>
          </a:p>
          <a:p>
            <a:endParaRPr lang="en-US" sz="2400" dirty="0">
              <a:latin typeface="Futura Next Book" panose="020B0502020204020303" pitchFamily="34" charset="0"/>
            </a:endParaRPr>
          </a:p>
        </p:txBody>
      </p:sp>
      <p:sp>
        <p:nvSpPr>
          <p:cNvPr id="14" name="TextBox 13"/>
          <p:cNvSpPr txBox="1"/>
          <p:nvPr/>
        </p:nvSpPr>
        <p:spPr>
          <a:xfrm>
            <a:off x="460049" y="2985339"/>
            <a:ext cx="2933111" cy="369332"/>
          </a:xfrm>
          <a:prstGeom prst="rect">
            <a:avLst/>
          </a:prstGeom>
          <a:noFill/>
        </p:spPr>
        <p:txBody>
          <a:bodyPr wrap="none" rtlCol="0">
            <a:spAutoFit/>
          </a:bodyPr>
          <a:lstStyle/>
          <a:p>
            <a:r>
              <a:rPr lang="en-US" dirty="0">
                <a:latin typeface="Futura Next Book" panose="020B0502020204020303" pitchFamily="34" charset="0"/>
              </a:rPr>
              <a:t>Timetabled 3 times a week</a:t>
            </a:r>
          </a:p>
        </p:txBody>
      </p:sp>
      <p:sp>
        <p:nvSpPr>
          <p:cNvPr id="17" name="TextBox 16"/>
          <p:cNvSpPr txBox="1"/>
          <p:nvPr/>
        </p:nvSpPr>
        <p:spPr>
          <a:xfrm>
            <a:off x="460049" y="3802214"/>
            <a:ext cx="3100016" cy="646331"/>
          </a:xfrm>
          <a:prstGeom prst="rect">
            <a:avLst/>
          </a:prstGeom>
          <a:noFill/>
        </p:spPr>
        <p:txBody>
          <a:bodyPr wrap="none" rtlCol="0">
            <a:spAutoFit/>
          </a:bodyPr>
          <a:lstStyle/>
          <a:p>
            <a:r>
              <a:rPr lang="en-US" dirty="0">
                <a:latin typeface="Futura Next Book" panose="020B0502020204020303" pitchFamily="34" charset="0"/>
              </a:rPr>
              <a:t>Taught by trained teacher or</a:t>
            </a:r>
          </a:p>
          <a:p>
            <a:r>
              <a:rPr lang="en-US" dirty="0">
                <a:latin typeface="Futura Next Book" panose="020B0502020204020303" pitchFamily="34" charset="0"/>
              </a:rPr>
              <a:t> teaching assistant</a:t>
            </a:r>
          </a:p>
        </p:txBody>
      </p:sp>
      <p:sp>
        <p:nvSpPr>
          <p:cNvPr id="21" name="TextBox 20"/>
          <p:cNvSpPr txBox="1"/>
          <p:nvPr/>
        </p:nvSpPr>
        <p:spPr>
          <a:xfrm>
            <a:off x="460049" y="4996269"/>
            <a:ext cx="2486963" cy="369332"/>
          </a:xfrm>
          <a:prstGeom prst="rect">
            <a:avLst/>
          </a:prstGeom>
          <a:noFill/>
        </p:spPr>
        <p:txBody>
          <a:bodyPr wrap="none" rtlCol="0">
            <a:spAutoFit/>
          </a:bodyPr>
          <a:lstStyle/>
          <a:p>
            <a:r>
              <a:rPr lang="en-US" dirty="0">
                <a:latin typeface="Futura Next Book" panose="020B0502020204020303" pitchFamily="34" charset="0"/>
              </a:rPr>
              <a:t>Taught in small groups</a:t>
            </a:r>
          </a:p>
        </p:txBody>
      </p:sp>
      <p:sp>
        <p:nvSpPr>
          <p:cNvPr id="23" name="TextBox 22"/>
          <p:cNvSpPr txBox="1"/>
          <p:nvPr/>
        </p:nvSpPr>
        <p:spPr>
          <a:xfrm>
            <a:off x="6394558" y="1812622"/>
            <a:ext cx="1713161" cy="461665"/>
          </a:xfrm>
          <a:prstGeom prst="rect">
            <a:avLst/>
          </a:prstGeom>
          <a:noFill/>
        </p:spPr>
        <p:txBody>
          <a:bodyPr wrap="none" rtlCol="0">
            <a:spAutoFit/>
          </a:bodyPr>
          <a:lstStyle/>
          <a:p>
            <a:r>
              <a:rPr lang="en-US" sz="2400" dirty="0">
                <a:latin typeface="Futura Next Book" panose="020B0502020204020303" pitchFamily="34" charset="0"/>
              </a:rPr>
              <a:t>Books are </a:t>
            </a:r>
            <a:r>
              <a:rPr lang="en-US" sz="2000" dirty="0">
                <a:latin typeface="Futura Next Book" panose="020B0502020204020303" pitchFamily="34" charset="0"/>
              </a:rPr>
              <a:t>:</a:t>
            </a:r>
          </a:p>
        </p:txBody>
      </p:sp>
      <p:sp>
        <p:nvSpPr>
          <p:cNvPr id="25" name="Rectangle 24"/>
          <p:cNvSpPr/>
          <p:nvPr/>
        </p:nvSpPr>
        <p:spPr>
          <a:xfrm>
            <a:off x="6309853" y="2691130"/>
            <a:ext cx="2618210" cy="1200329"/>
          </a:xfrm>
          <a:prstGeom prst="rect">
            <a:avLst/>
          </a:prstGeom>
        </p:spPr>
        <p:txBody>
          <a:bodyPr wrap="square">
            <a:spAutoFit/>
          </a:bodyPr>
          <a:lstStyle/>
          <a:p>
            <a:r>
              <a:rPr lang="en-US" dirty="0">
                <a:latin typeface="Futura Next Book" panose="020B0502020204020303" pitchFamily="34" charset="0"/>
              </a:rPr>
              <a:t>matched to children’s</a:t>
            </a:r>
          </a:p>
          <a:p>
            <a:r>
              <a:rPr lang="en-US" dirty="0">
                <a:latin typeface="Futura Next Book" panose="020B0502020204020303" pitchFamily="34" charset="0"/>
              </a:rPr>
              <a:t>secure phonic knowledge </a:t>
            </a:r>
          </a:p>
          <a:p>
            <a:r>
              <a:rPr lang="en-US" dirty="0">
                <a:latin typeface="Futura Next Book" panose="020B0502020204020303" pitchFamily="34" charset="0"/>
              </a:rPr>
              <a:t>and word reading</a:t>
            </a:r>
          </a:p>
        </p:txBody>
      </p:sp>
      <p:sp>
        <p:nvSpPr>
          <p:cNvPr id="27" name="Rectangle 26"/>
          <p:cNvSpPr/>
          <p:nvPr/>
        </p:nvSpPr>
        <p:spPr>
          <a:xfrm>
            <a:off x="6197047" y="4263879"/>
            <a:ext cx="1897955" cy="369332"/>
          </a:xfrm>
          <a:prstGeom prst="rect">
            <a:avLst/>
          </a:prstGeom>
        </p:spPr>
        <p:txBody>
          <a:bodyPr wrap="none">
            <a:spAutoFit/>
          </a:bodyPr>
          <a:lstStyle/>
          <a:p>
            <a:r>
              <a:rPr lang="en-US" dirty="0">
                <a:latin typeface="Futura Next Book" panose="020B0502020204020303" pitchFamily="34" charset="0"/>
              </a:rPr>
              <a:t> read three times</a:t>
            </a:r>
          </a:p>
        </p:txBody>
      </p:sp>
      <p:sp>
        <p:nvSpPr>
          <p:cNvPr id="29" name="Rectangle 28"/>
          <p:cNvSpPr/>
          <p:nvPr/>
        </p:nvSpPr>
        <p:spPr>
          <a:xfrm>
            <a:off x="6309853" y="4996269"/>
            <a:ext cx="1221809" cy="369332"/>
          </a:xfrm>
          <a:prstGeom prst="rect">
            <a:avLst/>
          </a:prstGeom>
        </p:spPr>
        <p:txBody>
          <a:bodyPr wrap="none">
            <a:spAutoFit/>
          </a:bodyPr>
          <a:lstStyle/>
          <a:p>
            <a:r>
              <a:rPr lang="en-US" dirty="0">
                <a:latin typeface="Futura Next Book" panose="020B0502020204020303" pitchFamily="34" charset="0"/>
              </a:rPr>
              <a:t>sent home</a:t>
            </a:r>
          </a:p>
        </p:txBody>
      </p:sp>
    </p:spTree>
    <p:extLst>
      <p:ext uri="{BB962C8B-B14F-4D97-AF65-F5344CB8AC3E}">
        <p14:creationId xmlns:p14="http://schemas.microsoft.com/office/powerpoint/2010/main" val="2658319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03286" y="697754"/>
            <a:ext cx="11777520" cy="5909310"/>
          </a:xfrm>
          <a:prstGeom prst="rect">
            <a:avLst/>
          </a:prstGeom>
          <a:noFill/>
        </p:spPr>
        <p:txBody>
          <a:bodyPr wrap="none" rtlCol="0">
            <a:spAutoFit/>
          </a:bodyPr>
          <a:lstStyle/>
          <a:p>
            <a:r>
              <a:rPr lang="en-US" dirty="0">
                <a:latin typeface="Futura Next Book" panose="020B0502020204020303" pitchFamily="34" charset="0"/>
              </a:rPr>
              <a:t>Reading Practice Books carefully matched so children can read </a:t>
            </a:r>
          </a:p>
          <a:p>
            <a:r>
              <a:rPr lang="en-US" dirty="0">
                <a:latin typeface="Futura Next Book" panose="020B0502020204020303" pitchFamily="34" charset="0"/>
              </a:rPr>
              <a:t>fluently and independently</a:t>
            </a:r>
          </a:p>
          <a:p>
            <a:endParaRPr lang="en-US" dirty="0">
              <a:latin typeface="Futura Next Book" panose="020B0502020204020303" pitchFamily="34" charset="0"/>
            </a:endParaRPr>
          </a:p>
          <a:p>
            <a:r>
              <a:rPr lang="en-US" dirty="0">
                <a:latin typeface="Futura Next Book" panose="020B0502020204020303" pitchFamily="34" charset="0"/>
              </a:rPr>
              <a:t>3 Reads </a:t>
            </a:r>
            <a:r>
              <a:rPr lang="mr-IN" dirty="0">
                <a:latin typeface="Futura Next Book" panose="020B0502020204020303" pitchFamily="34" charset="0"/>
              </a:rPr>
              <a:t>–</a:t>
            </a:r>
            <a:r>
              <a:rPr lang="en-US" dirty="0">
                <a:latin typeface="Futura Next Book" panose="020B0502020204020303" pitchFamily="34" charset="0"/>
              </a:rPr>
              <a:t> each one begins with some quick sounds and words practice</a:t>
            </a:r>
          </a:p>
          <a:p>
            <a:endParaRPr lang="en-US" dirty="0">
              <a:latin typeface="Futura Next Book" panose="020B0502020204020303" pitchFamily="34" charset="0"/>
            </a:endParaRPr>
          </a:p>
          <a:p>
            <a:pPr marL="342900" indent="-342900">
              <a:buAutoNum type="arabicPeriod"/>
            </a:pPr>
            <a:r>
              <a:rPr lang="en-US" dirty="0">
                <a:latin typeface="Futura Next Book" panose="020B0502020204020303" pitchFamily="34" charset="0"/>
              </a:rPr>
              <a:t>Decoding</a:t>
            </a:r>
          </a:p>
          <a:p>
            <a:pPr marL="342900" indent="-342900">
              <a:buAutoNum type="arabicPeriod"/>
            </a:pPr>
            <a:endParaRPr lang="en-US" dirty="0">
              <a:latin typeface="Futura Next Book" panose="020B0502020204020303" pitchFamily="34" charset="0"/>
            </a:endParaRPr>
          </a:p>
          <a:p>
            <a:pPr marL="342900" indent="-342900">
              <a:buAutoNum type="arabicPeriod"/>
            </a:pPr>
            <a:endParaRPr lang="en-US" dirty="0">
              <a:latin typeface="Futura Next Book" panose="020B0502020204020303" pitchFamily="34" charset="0"/>
            </a:endParaRPr>
          </a:p>
          <a:p>
            <a:pPr marL="342900" indent="-342900">
              <a:buAutoNum type="arabicPeriod"/>
            </a:pPr>
            <a:r>
              <a:rPr lang="en-US" dirty="0">
                <a:latin typeface="Futura Next Book" panose="020B0502020204020303" pitchFamily="34" charset="0"/>
              </a:rPr>
              <a:t>Prosody</a:t>
            </a:r>
          </a:p>
          <a:p>
            <a:r>
              <a:rPr lang="en-US" dirty="0">
                <a:latin typeface="Futura Next Book" panose="020B0502020204020303" pitchFamily="34" charset="0"/>
              </a:rPr>
              <a:t>      (intonation, expression)</a:t>
            </a:r>
          </a:p>
          <a:p>
            <a:pPr marL="342900" indent="-342900">
              <a:buAutoNum type="arabicPeriod"/>
            </a:pPr>
            <a:endParaRPr lang="en-US" dirty="0">
              <a:latin typeface="Futura Next Book" panose="020B0502020204020303" pitchFamily="34" charset="0"/>
            </a:endParaRPr>
          </a:p>
          <a:p>
            <a:r>
              <a:rPr lang="en-US" dirty="0">
                <a:latin typeface="Futura Next Book" panose="020B0502020204020303" pitchFamily="34" charset="0"/>
              </a:rPr>
              <a:t>3.   Comprehension</a:t>
            </a:r>
          </a:p>
          <a:p>
            <a:pPr marL="342900" indent="-342900">
              <a:buAutoNum type="arabicPeriod"/>
            </a:pPr>
            <a:endParaRPr lang="en-US" dirty="0">
              <a:latin typeface="Futura Next Book" panose="020B0502020204020303" pitchFamily="34" charset="0"/>
            </a:endParaRPr>
          </a:p>
          <a:p>
            <a:r>
              <a:rPr lang="en-US" dirty="0">
                <a:latin typeface="Futura Next Book" panose="020B0502020204020303" pitchFamily="34" charset="0"/>
              </a:rPr>
              <a:t>When children take their book home to read they should be 95% fluent</a:t>
            </a:r>
          </a:p>
          <a:p>
            <a:r>
              <a:rPr lang="en-US" dirty="0">
                <a:latin typeface="Futura Next Book" panose="020B0502020204020303" pitchFamily="34" charset="0"/>
              </a:rPr>
              <a:t>Please do not worry that a book is too easy </a:t>
            </a:r>
            <a:r>
              <a:rPr lang="mr-IN" dirty="0">
                <a:latin typeface="Futura Next Book" panose="020B0502020204020303" pitchFamily="34" charset="0"/>
              </a:rPr>
              <a:t>–</a:t>
            </a:r>
            <a:r>
              <a:rPr lang="en-US" dirty="0">
                <a:latin typeface="Futura Next Book" panose="020B0502020204020303" pitchFamily="34" charset="0"/>
              </a:rPr>
              <a:t> your child needs to develop</a:t>
            </a:r>
          </a:p>
          <a:p>
            <a:r>
              <a:rPr lang="en-US" dirty="0">
                <a:latin typeface="Futura Next Book" panose="020B0502020204020303" pitchFamily="34" charset="0"/>
              </a:rPr>
              <a:t>fluency and confidence in reading.  Re-reading a book they have had before</a:t>
            </a:r>
          </a:p>
          <a:p>
            <a:r>
              <a:rPr lang="en-US" dirty="0">
                <a:latin typeface="Futura Next Book" panose="020B0502020204020303" pitchFamily="34" charset="0"/>
              </a:rPr>
              <a:t>helps develop fluency </a:t>
            </a:r>
            <a:r>
              <a:rPr lang="mr-IN" dirty="0">
                <a:latin typeface="Futura Next Book" panose="020B0502020204020303" pitchFamily="34" charset="0"/>
              </a:rPr>
              <a:t>–</a:t>
            </a:r>
            <a:r>
              <a:rPr lang="en-US" dirty="0">
                <a:latin typeface="Futura Next Book" panose="020B0502020204020303" pitchFamily="34" charset="0"/>
              </a:rPr>
              <a:t> this is the goal.</a:t>
            </a:r>
          </a:p>
          <a:p>
            <a:endParaRPr lang="en-US" dirty="0">
              <a:latin typeface="Futura Next Book" panose="020B0502020204020303" pitchFamily="34" charset="0"/>
            </a:endParaRPr>
          </a:p>
          <a:p>
            <a:r>
              <a:rPr lang="en-US" dirty="0">
                <a:latin typeface="Futura Next Book" panose="020B0502020204020303" pitchFamily="34" charset="0"/>
              </a:rPr>
              <a:t>Children will bring home one Little Wandle phonic book each week. This will be the same book they have read </a:t>
            </a:r>
          </a:p>
          <a:p>
            <a:r>
              <a:rPr lang="en-US" dirty="0">
                <a:latin typeface="Futura Next Book" panose="020B0502020204020303" pitchFamily="34" charset="0"/>
              </a:rPr>
              <a:t>in their three reading sessions that week in school. This book will come home on a Friday and must be returned </a:t>
            </a:r>
          </a:p>
          <a:p>
            <a:r>
              <a:rPr lang="en-US" dirty="0">
                <a:latin typeface="Futura Next Book" panose="020B0502020204020303" pitchFamily="34" charset="0"/>
              </a:rPr>
              <a:t>to school the following Tuesday.</a:t>
            </a:r>
          </a:p>
        </p:txBody>
      </p:sp>
      <p:pic>
        <p:nvPicPr>
          <p:cNvPr id="7" name="Picture 6" descr="downloa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8785" y="2002890"/>
            <a:ext cx="3472783" cy="2013037"/>
          </a:xfrm>
          <a:prstGeom prst="rect">
            <a:avLst/>
          </a:prstGeom>
        </p:spPr>
      </p:pic>
    </p:spTree>
    <p:extLst>
      <p:ext uri="{BB962C8B-B14F-4D97-AF65-F5344CB8AC3E}">
        <p14:creationId xmlns:p14="http://schemas.microsoft.com/office/powerpoint/2010/main" val="2761231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72FF4-31FB-43C8-982D-5F0B7106C499}"/>
              </a:ext>
            </a:extLst>
          </p:cNvPr>
          <p:cNvSpPr>
            <a:spLocks noGrp="1"/>
          </p:cNvSpPr>
          <p:nvPr>
            <p:ph type="title"/>
          </p:nvPr>
        </p:nvSpPr>
        <p:spPr/>
        <p:txBody>
          <a:bodyPr/>
          <a:lstStyle/>
          <a:p>
            <a:pPr algn="ctr"/>
            <a:r>
              <a:rPr lang="en-US" dirty="0">
                <a:latin typeface="Futura Next Book" panose="020B0502020204020303" pitchFamily="34" charset="0"/>
              </a:rPr>
              <a:t>Supporting your child with reading</a:t>
            </a:r>
            <a:endParaRPr lang="en-GB" dirty="0">
              <a:latin typeface="Futura Next Book" panose="020B0502020204020303" pitchFamily="34" charset="0"/>
            </a:endParaRPr>
          </a:p>
        </p:txBody>
      </p:sp>
      <p:sp>
        <p:nvSpPr>
          <p:cNvPr id="3" name="Content Placeholder 2">
            <a:extLst>
              <a:ext uri="{FF2B5EF4-FFF2-40B4-BE49-F238E27FC236}">
                <a16:creationId xmlns:a16="http://schemas.microsoft.com/office/drawing/2014/main" id="{62497898-382E-423E-A6D7-6887D2483C81}"/>
              </a:ext>
            </a:extLst>
          </p:cNvPr>
          <p:cNvSpPr>
            <a:spLocks noGrp="1"/>
          </p:cNvSpPr>
          <p:nvPr>
            <p:ph idx="1"/>
          </p:nvPr>
        </p:nvSpPr>
        <p:spPr/>
        <p:txBody>
          <a:bodyPr>
            <a:normAutofit fontScale="85000" lnSpcReduction="10000"/>
          </a:bodyPr>
          <a:lstStyle/>
          <a:p>
            <a:r>
              <a:rPr lang="en-US" dirty="0">
                <a:latin typeface="Futura Next Book" panose="020B0502020204020303" pitchFamily="34" charset="0"/>
              </a:rPr>
              <a:t>Although your child will be taught to read at school, you can have a huge impact on their reading journey by continuing their practice at home.</a:t>
            </a:r>
          </a:p>
          <a:p>
            <a:endParaRPr lang="en-US" dirty="0">
              <a:latin typeface="Futura Next Book" panose="020B0502020204020303" pitchFamily="34" charset="0"/>
            </a:endParaRPr>
          </a:p>
          <a:p>
            <a:r>
              <a:rPr lang="en-US" dirty="0">
                <a:latin typeface="Futura Next Book" panose="020B0502020204020303" pitchFamily="34" charset="0"/>
              </a:rPr>
              <a:t>There are two types of reading book that your child may bring home:</a:t>
            </a:r>
          </a:p>
          <a:p>
            <a:endParaRPr lang="en-US" dirty="0">
              <a:latin typeface="Futura Next Book" panose="020B0502020204020303" pitchFamily="34" charset="0"/>
            </a:endParaRPr>
          </a:p>
          <a:p>
            <a:r>
              <a:rPr lang="en-US" b="1" u="sng" dirty="0">
                <a:latin typeface="Futura Next Book" panose="020B0502020204020303" pitchFamily="34" charset="0"/>
              </a:rPr>
              <a:t>A reading practice book</a:t>
            </a:r>
            <a:r>
              <a:rPr lang="en-US" dirty="0">
                <a:latin typeface="Futura Next Book" panose="020B0502020204020303" pitchFamily="34" charset="0"/>
              </a:rPr>
              <a:t>. This will be at the correct phonic stage for your child. They should be able to read this fluently and independently.</a:t>
            </a:r>
          </a:p>
          <a:p>
            <a:endParaRPr lang="en-US" dirty="0">
              <a:latin typeface="Futura Next Book" panose="020B0502020204020303" pitchFamily="34" charset="0"/>
            </a:endParaRPr>
          </a:p>
          <a:p>
            <a:r>
              <a:rPr lang="en-US" b="1" u="sng" dirty="0">
                <a:latin typeface="Futura Next Book" panose="020B0502020204020303" pitchFamily="34" charset="0"/>
              </a:rPr>
              <a:t>A sharing book</a:t>
            </a:r>
            <a:r>
              <a:rPr lang="en-US" dirty="0">
                <a:latin typeface="Futura Next Book" panose="020B0502020204020303" pitchFamily="34" charset="0"/>
              </a:rPr>
              <a:t>.  Your child will not be able to read this on their own. This book is for you both to read and enjoy together.</a:t>
            </a:r>
            <a:endParaRPr lang="en-GB" dirty="0">
              <a:latin typeface="Futura Next Book" panose="020B0502020204020303" pitchFamily="34" charset="0"/>
            </a:endParaRPr>
          </a:p>
        </p:txBody>
      </p:sp>
    </p:spTree>
    <p:extLst>
      <p:ext uri="{BB962C8B-B14F-4D97-AF65-F5344CB8AC3E}">
        <p14:creationId xmlns:p14="http://schemas.microsoft.com/office/powerpoint/2010/main" val="1665053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093"/>
            <a:ext cx="10515600" cy="3763535"/>
          </a:xfrm>
        </p:spPr>
        <p:txBody>
          <a:bodyPr/>
          <a:lstStyle/>
          <a:p>
            <a:pPr algn="ctr"/>
            <a:r>
              <a:rPr lang="en-GB" b="1" dirty="0">
                <a:latin typeface="Futura Next Book" panose="020B0502020204020303" pitchFamily="34" charset="0"/>
              </a:rPr>
              <a:t>PE</a:t>
            </a: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endParaRPr lang="en-GB" dirty="0">
              <a:latin typeface="Futura Next Book" panose="020B0502020204020303" pitchFamily="34" charset="0"/>
            </a:endParaRPr>
          </a:p>
        </p:txBody>
      </p:sp>
      <p:sp>
        <p:nvSpPr>
          <p:cNvPr id="5" name="TextBox 4"/>
          <p:cNvSpPr txBox="1"/>
          <p:nvPr/>
        </p:nvSpPr>
        <p:spPr>
          <a:xfrm>
            <a:off x="261712" y="5050821"/>
            <a:ext cx="11712694" cy="1200329"/>
          </a:xfrm>
          <a:prstGeom prst="rect">
            <a:avLst/>
          </a:prstGeom>
          <a:noFill/>
        </p:spPr>
        <p:txBody>
          <a:bodyPr wrap="none" rtlCol="0">
            <a:spAutoFit/>
          </a:bodyPr>
          <a:lstStyle/>
          <a:p>
            <a:r>
              <a:rPr lang="en-GB" sz="2400" dirty="0">
                <a:latin typeface="Futura Next Book" panose="020B0502020204020303" pitchFamily="34" charset="0"/>
              </a:rPr>
              <a:t>Children are expected to have their named PE kits in for PE days. Class teachers will</a:t>
            </a:r>
          </a:p>
          <a:p>
            <a:r>
              <a:rPr lang="en-GB" sz="2400" dirty="0">
                <a:latin typeface="Futura Next Book" panose="020B0502020204020303" pitchFamily="34" charset="0"/>
              </a:rPr>
              <a:t>send the PE kits home at the end of each half term/holiday. These should be </a:t>
            </a:r>
          </a:p>
          <a:p>
            <a:r>
              <a:rPr lang="en-GB" sz="2400" dirty="0">
                <a:latin typeface="Futura Next Book" panose="020B0502020204020303" pitchFamily="34" charset="0"/>
              </a:rPr>
              <a:t>washed and returned after the break. </a:t>
            </a:r>
          </a:p>
        </p:txBody>
      </p:sp>
      <p:sp>
        <p:nvSpPr>
          <p:cNvPr id="3" name="TextBox 2"/>
          <p:cNvSpPr txBox="1"/>
          <p:nvPr/>
        </p:nvSpPr>
        <p:spPr>
          <a:xfrm>
            <a:off x="634701" y="3012141"/>
            <a:ext cx="10951285" cy="2031325"/>
          </a:xfrm>
          <a:prstGeom prst="rect">
            <a:avLst/>
          </a:prstGeom>
          <a:noFill/>
        </p:spPr>
        <p:txBody>
          <a:bodyPr wrap="square" rtlCol="0">
            <a:spAutoFit/>
          </a:bodyPr>
          <a:lstStyle/>
          <a:p>
            <a:r>
              <a:rPr lang="en-GB" dirty="0">
                <a:latin typeface="Futura Next Book" panose="020B0502020204020303" pitchFamily="34" charset="0"/>
              </a:rPr>
              <a:t>Children should have the following: </a:t>
            </a:r>
          </a:p>
          <a:p>
            <a:pPr marL="742950" lvl="1" indent="-285750">
              <a:buFont typeface="Arial" panose="020B0604020202020204" pitchFamily="34" charset="0"/>
              <a:buChar char="•"/>
            </a:pPr>
            <a:r>
              <a:rPr lang="en-GB" dirty="0">
                <a:latin typeface="Futura Next Book" panose="020B0502020204020303" pitchFamily="34" charset="0"/>
              </a:rPr>
              <a:t>A colour house top with the school logo </a:t>
            </a:r>
          </a:p>
          <a:p>
            <a:pPr marL="742950" lvl="1" indent="-285750">
              <a:buFont typeface="Arial" panose="020B0604020202020204" pitchFamily="34" charset="0"/>
              <a:buChar char="•"/>
            </a:pPr>
            <a:r>
              <a:rPr lang="en-GB" dirty="0">
                <a:latin typeface="Futura Next Book" panose="020B0502020204020303" pitchFamily="34" charset="0"/>
              </a:rPr>
              <a:t>A black zip jacket with the school logo</a:t>
            </a:r>
          </a:p>
          <a:p>
            <a:pPr marL="742950" lvl="1" indent="-285750">
              <a:buFont typeface="Arial" panose="020B0604020202020204" pitchFamily="34" charset="0"/>
              <a:buChar char="•"/>
            </a:pPr>
            <a:r>
              <a:rPr lang="en-GB" dirty="0">
                <a:latin typeface="Futura Next Book" panose="020B0502020204020303" pitchFamily="34" charset="0"/>
              </a:rPr>
              <a:t>Black shorts</a:t>
            </a:r>
          </a:p>
          <a:p>
            <a:pPr marL="742950" lvl="1" indent="-285750">
              <a:buFont typeface="Arial" panose="020B0604020202020204" pitchFamily="34" charset="0"/>
              <a:buChar char="•"/>
            </a:pPr>
            <a:r>
              <a:rPr lang="en-GB" dirty="0">
                <a:latin typeface="Futura Next Book" panose="020B0502020204020303" pitchFamily="34" charset="0"/>
              </a:rPr>
              <a:t>Black tracksuit bottoms </a:t>
            </a:r>
          </a:p>
          <a:p>
            <a:pPr marL="742950" lvl="1" indent="-285750">
              <a:buFont typeface="Arial" panose="020B0604020202020204" pitchFamily="34" charset="0"/>
              <a:buChar char="•"/>
            </a:pPr>
            <a:r>
              <a:rPr lang="en-GB" dirty="0">
                <a:latin typeface="Futura Next Book" panose="020B0502020204020303" pitchFamily="34" charset="0"/>
              </a:rPr>
              <a:t>Trainers </a:t>
            </a:r>
          </a:p>
          <a:p>
            <a:pPr marL="742950" lvl="1" indent="-285750">
              <a:buFont typeface="Arial" panose="020B0604020202020204" pitchFamily="34" charset="0"/>
              <a:buChar char="•"/>
            </a:pPr>
            <a:r>
              <a:rPr lang="en-GB" dirty="0">
                <a:latin typeface="Futura Next Book" panose="020B0502020204020303" pitchFamily="34" charset="0"/>
              </a:rPr>
              <a:t>Plimsolls</a:t>
            </a:r>
          </a:p>
        </p:txBody>
      </p:sp>
      <p:graphicFrame>
        <p:nvGraphicFramePr>
          <p:cNvPr id="6" name="Table 6">
            <a:extLst>
              <a:ext uri="{FF2B5EF4-FFF2-40B4-BE49-F238E27FC236}">
                <a16:creationId xmlns:a16="http://schemas.microsoft.com/office/drawing/2014/main" id="{CF6DC3CF-ED11-4123-AFC4-7F4F58A32169}"/>
              </a:ext>
            </a:extLst>
          </p:cNvPr>
          <p:cNvGraphicFramePr>
            <a:graphicFrameLocks noGrp="1"/>
          </p:cNvGraphicFramePr>
          <p:nvPr>
            <p:extLst>
              <p:ext uri="{D42A27DB-BD31-4B8C-83A1-F6EECF244321}">
                <p14:modId xmlns:p14="http://schemas.microsoft.com/office/powerpoint/2010/main" val="2784881646"/>
              </p:ext>
            </p:extLst>
          </p:nvPr>
        </p:nvGraphicFramePr>
        <p:xfrm>
          <a:off x="2032000" y="719666"/>
          <a:ext cx="8128000" cy="148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633284172"/>
                    </a:ext>
                  </a:extLst>
                </a:gridCol>
                <a:gridCol w="4064000">
                  <a:extLst>
                    <a:ext uri="{9D8B030D-6E8A-4147-A177-3AD203B41FA5}">
                      <a16:colId xmlns:a16="http://schemas.microsoft.com/office/drawing/2014/main" val="94932682"/>
                    </a:ext>
                  </a:extLst>
                </a:gridCol>
              </a:tblGrid>
              <a:tr h="370840">
                <a:tc>
                  <a:txBody>
                    <a:bodyPr/>
                    <a:lstStyle/>
                    <a:p>
                      <a:pPr algn="ctr"/>
                      <a:r>
                        <a:rPr lang="en-GB" dirty="0"/>
                        <a:t>Class</a:t>
                      </a:r>
                    </a:p>
                  </a:txBody>
                  <a:tcPr/>
                </a:tc>
                <a:tc>
                  <a:txBody>
                    <a:bodyPr/>
                    <a:lstStyle/>
                    <a:p>
                      <a:pPr algn="ctr"/>
                      <a:r>
                        <a:rPr lang="en-GB" dirty="0"/>
                        <a:t>Days</a:t>
                      </a:r>
                    </a:p>
                  </a:txBody>
                  <a:tcPr/>
                </a:tc>
                <a:extLst>
                  <a:ext uri="{0D108BD9-81ED-4DB2-BD59-A6C34878D82A}">
                    <a16:rowId xmlns:a16="http://schemas.microsoft.com/office/drawing/2014/main" val="591729108"/>
                  </a:ext>
                </a:extLst>
              </a:tr>
              <a:tr h="370840">
                <a:tc>
                  <a:txBody>
                    <a:bodyPr/>
                    <a:lstStyle/>
                    <a:p>
                      <a:pPr algn="ctr"/>
                      <a:r>
                        <a:rPr lang="en-GB" dirty="0"/>
                        <a:t>1DA</a:t>
                      </a:r>
                    </a:p>
                  </a:txBody>
                  <a:tcPr/>
                </a:tc>
                <a:tc>
                  <a:txBody>
                    <a:bodyPr/>
                    <a:lstStyle/>
                    <a:p>
                      <a:pPr algn="ctr"/>
                      <a:r>
                        <a:rPr lang="en-GB" dirty="0"/>
                        <a:t>Monday and Friday</a:t>
                      </a:r>
                    </a:p>
                  </a:txBody>
                  <a:tcPr/>
                </a:tc>
                <a:extLst>
                  <a:ext uri="{0D108BD9-81ED-4DB2-BD59-A6C34878D82A}">
                    <a16:rowId xmlns:a16="http://schemas.microsoft.com/office/drawing/2014/main" val="3909311345"/>
                  </a:ext>
                </a:extLst>
              </a:tr>
              <a:tr h="370840">
                <a:tc>
                  <a:txBody>
                    <a:bodyPr/>
                    <a:lstStyle/>
                    <a:p>
                      <a:pPr algn="ctr"/>
                      <a:r>
                        <a:rPr lang="en-GB" dirty="0"/>
                        <a:t>1US</a:t>
                      </a:r>
                    </a:p>
                  </a:txBody>
                  <a:tcPr/>
                </a:tc>
                <a:tc>
                  <a:txBody>
                    <a:bodyPr/>
                    <a:lstStyle/>
                    <a:p>
                      <a:pPr algn="ctr"/>
                      <a:r>
                        <a:rPr lang="en-GB" dirty="0"/>
                        <a:t>Monday and Wednesday</a:t>
                      </a:r>
                    </a:p>
                  </a:txBody>
                  <a:tcPr/>
                </a:tc>
                <a:extLst>
                  <a:ext uri="{0D108BD9-81ED-4DB2-BD59-A6C34878D82A}">
                    <a16:rowId xmlns:a16="http://schemas.microsoft.com/office/drawing/2014/main" val="2101509202"/>
                  </a:ext>
                </a:extLst>
              </a:tr>
              <a:tr h="370840">
                <a:tc>
                  <a:txBody>
                    <a:bodyPr/>
                    <a:lstStyle/>
                    <a:p>
                      <a:pPr algn="ctr"/>
                      <a:r>
                        <a:rPr lang="en-GB" dirty="0"/>
                        <a:t>1CL</a:t>
                      </a:r>
                    </a:p>
                  </a:txBody>
                  <a:tcPr/>
                </a:tc>
                <a:tc>
                  <a:txBody>
                    <a:bodyPr/>
                    <a:lstStyle/>
                    <a:p>
                      <a:pPr algn="ctr"/>
                      <a:r>
                        <a:rPr lang="en-GB" dirty="0"/>
                        <a:t>Monday and Friday</a:t>
                      </a:r>
                    </a:p>
                  </a:txBody>
                  <a:tcPr/>
                </a:tc>
                <a:extLst>
                  <a:ext uri="{0D108BD9-81ED-4DB2-BD59-A6C34878D82A}">
                    <a16:rowId xmlns:a16="http://schemas.microsoft.com/office/drawing/2014/main" val="107186594"/>
                  </a:ext>
                </a:extLst>
              </a:tr>
            </a:tbl>
          </a:graphicData>
        </a:graphic>
      </p:graphicFrame>
    </p:spTree>
    <p:extLst>
      <p:ext uri="{BB962C8B-B14F-4D97-AF65-F5344CB8AC3E}">
        <p14:creationId xmlns:p14="http://schemas.microsoft.com/office/powerpoint/2010/main" val="3670251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24546" y="914400"/>
            <a:ext cx="7769702" cy="646331"/>
          </a:xfrm>
          <a:prstGeom prst="rect">
            <a:avLst/>
          </a:prstGeom>
          <a:noFill/>
        </p:spPr>
        <p:txBody>
          <a:bodyPr wrap="square" rtlCol="0">
            <a:spAutoFit/>
          </a:bodyPr>
          <a:lstStyle/>
          <a:p>
            <a:pPr algn="ctr"/>
            <a:r>
              <a:rPr lang="en-GB" sz="3600" b="1" dirty="0">
                <a:latin typeface="Futura Next Book" panose="020B0502020204020303" pitchFamily="34" charset="0"/>
              </a:rPr>
              <a:t>Home Learning Schedule</a:t>
            </a:r>
          </a:p>
        </p:txBody>
      </p:sp>
      <p:sp>
        <p:nvSpPr>
          <p:cNvPr id="6" name="TextBox 5"/>
          <p:cNvSpPr txBox="1"/>
          <p:nvPr/>
        </p:nvSpPr>
        <p:spPr>
          <a:xfrm>
            <a:off x="1775892" y="4556502"/>
            <a:ext cx="8018356" cy="1569660"/>
          </a:xfrm>
          <a:prstGeom prst="rect">
            <a:avLst/>
          </a:prstGeom>
          <a:noFill/>
        </p:spPr>
        <p:txBody>
          <a:bodyPr wrap="square" rtlCol="0">
            <a:spAutoFit/>
          </a:bodyPr>
          <a:lstStyle/>
          <a:p>
            <a:pPr algn="ctr"/>
            <a:r>
              <a:rPr lang="en-GB" sz="3200" dirty="0">
                <a:latin typeface="Futura Next Book" panose="020B0502020204020303" pitchFamily="34" charset="0"/>
              </a:rPr>
              <a:t>Home learning should be used weekly to consolidate Reading and Mental Arithmetic skills. </a:t>
            </a:r>
          </a:p>
        </p:txBody>
      </p:sp>
      <p:pic>
        <p:nvPicPr>
          <p:cNvPr id="2" name="Picture 1"/>
          <p:cNvPicPr>
            <a:picLocks noChangeAspect="1"/>
          </p:cNvPicPr>
          <p:nvPr/>
        </p:nvPicPr>
        <p:blipFill>
          <a:blip r:embed="rId3"/>
          <a:stretch>
            <a:fillRect/>
          </a:stretch>
        </p:blipFill>
        <p:spPr>
          <a:xfrm>
            <a:off x="1775892" y="1830241"/>
            <a:ext cx="7807668" cy="2726261"/>
          </a:xfrm>
          <a:prstGeom prst="rect">
            <a:avLst/>
          </a:prstGeom>
        </p:spPr>
      </p:pic>
    </p:spTree>
    <p:extLst>
      <p:ext uri="{BB962C8B-B14F-4D97-AF65-F5344CB8AC3E}">
        <p14:creationId xmlns:p14="http://schemas.microsoft.com/office/powerpoint/2010/main" val="1458690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Futura Next Book" panose="020B0502020204020303" pitchFamily="34" charset="0"/>
              </a:rPr>
              <a:t>Intervention Support</a:t>
            </a:r>
          </a:p>
        </p:txBody>
      </p:sp>
      <p:sp>
        <p:nvSpPr>
          <p:cNvPr id="3" name="Content Placeholder 2"/>
          <p:cNvSpPr>
            <a:spLocks noGrp="1"/>
          </p:cNvSpPr>
          <p:nvPr>
            <p:ph idx="1"/>
          </p:nvPr>
        </p:nvSpPr>
        <p:spPr/>
        <p:txBody>
          <a:bodyPr/>
          <a:lstStyle/>
          <a:p>
            <a:pPr algn="just"/>
            <a:r>
              <a:rPr lang="en-GB" dirty="0">
                <a:latin typeface="Futura Next Book" panose="020B0502020204020303" pitchFamily="34" charset="0"/>
              </a:rPr>
              <a:t>We are in the process of setting up intervention groups for the following areas; handwriting,  foundational Maths skills and Phonics. </a:t>
            </a:r>
          </a:p>
          <a:p>
            <a:pPr algn="just"/>
            <a:r>
              <a:rPr lang="en-GB" dirty="0">
                <a:latin typeface="Futura Next Book" panose="020B0502020204020303" pitchFamily="34" charset="0"/>
              </a:rPr>
              <a:t>We will add and amend these interventions as the year progresses in order to keep on track as much as possible. </a:t>
            </a:r>
          </a:p>
          <a:p>
            <a:pPr algn="just"/>
            <a:r>
              <a:rPr lang="en-GB" dirty="0">
                <a:latin typeface="Futura Next Book" panose="020B0502020204020303" pitchFamily="34" charset="0"/>
              </a:rPr>
              <a:t>All children are heard read by an adult at least 3 times a week in their classroom. Less advanced Readers (20% of Year Group) are being heard more than three times a week by an adult in their classroom. </a:t>
            </a:r>
          </a:p>
        </p:txBody>
      </p:sp>
    </p:spTree>
    <p:extLst>
      <p:ext uri="{BB962C8B-B14F-4D97-AF65-F5344CB8AC3E}">
        <p14:creationId xmlns:p14="http://schemas.microsoft.com/office/powerpoint/2010/main" val="1072706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0337"/>
            <a:ext cx="10515600" cy="826265"/>
          </a:xfrm>
        </p:spPr>
        <p:txBody>
          <a:bodyPr>
            <a:normAutofit/>
          </a:bodyPr>
          <a:lstStyle/>
          <a:p>
            <a:pPr algn="ctr"/>
            <a:r>
              <a:rPr lang="en-GB" b="1" dirty="0">
                <a:latin typeface="Futura Next Book" panose="020B0502020204020303" pitchFamily="34" charset="0"/>
              </a:rPr>
              <a:t>Upcoming Trips and Info</a:t>
            </a:r>
          </a:p>
        </p:txBody>
      </p:sp>
      <p:sp>
        <p:nvSpPr>
          <p:cNvPr id="3" name="Content Placeholder 2"/>
          <p:cNvSpPr>
            <a:spLocks noGrp="1"/>
          </p:cNvSpPr>
          <p:nvPr>
            <p:ph idx="1"/>
          </p:nvPr>
        </p:nvSpPr>
        <p:spPr>
          <a:xfrm>
            <a:off x="838200" y="1046602"/>
            <a:ext cx="10515600" cy="4186410"/>
          </a:xfrm>
        </p:spPr>
        <p:txBody>
          <a:bodyPr>
            <a:noAutofit/>
          </a:bodyPr>
          <a:lstStyle/>
          <a:p>
            <a:pPr marL="0" indent="0" algn="just">
              <a:buNone/>
            </a:pPr>
            <a:r>
              <a:rPr lang="en-GB" sz="1800" dirty="0">
                <a:latin typeface="Futura Next Book" panose="020B0502020204020303" pitchFamily="34" charset="0"/>
              </a:rPr>
              <a:t>Please see below various trips, visitors and virtual events in school this year:</a:t>
            </a:r>
            <a:endParaRPr lang="en-GB" sz="1800" b="1" dirty="0">
              <a:latin typeface="Futura Next Book" panose="020B0502020204020303" pitchFamily="34" charset="0"/>
            </a:endParaRPr>
          </a:p>
          <a:p>
            <a:pPr algn="just"/>
            <a:r>
              <a:rPr lang="en-GB" sz="1800" dirty="0">
                <a:latin typeface="Futura Next Book" panose="020B0502020204020303" pitchFamily="34" charset="0"/>
              </a:rPr>
              <a:t>St Paul’s Church </a:t>
            </a:r>
          </a:p>
          <a:p>
            <a:pPr algn="just"/>
            <a:r>
              <a:rPr lang="en-GB" sz="1800" dirty="0">
                <a:latin typeface="Futura Next Book" panose="020B0502020204020303" pitchFamily="34" charset="0"/>
              </a:rPr>
              <a:t>Ruislip Baptist Church</a:t>
            </a:r>
          </a:p>
          <a:p>
            <a:pPr algn="just"/>
            <a:r>
              <a:rPr lang="en-GB" sz="1800" dirty="0">
                <a:latin typeface="Futura Next Book" panose="020B0502020204020303" pitchFamily="34" charset="0"/>
              </a:rPr>
              <a:t>Nurse visit to school</a:t>
            </a:r>
          </a:p>
          <a:p>
            <a:pPr algn="just"/>
            <a:r>
              <a:rPr lang="en-GB" sz="1800" dirty="0">
                <a:latin typeface="Futura Next Book" panose="020B0502020204020303" pitchFamily="34" charset="0"/>
              </a:rPr>
              <a:t>Pedestrian Training</a:t>
            </a:r>
          </a:p>
          <a:p>
            <a:pPr algn="just"/>
            <a:r>
              <a:rPr lang="en-GB" sz="1800" dirty="0">
                <a:latin typeface="Futura Next Book" panose="020B0502020204020303" pitchFamily="34" charset="0"/>
              </a:rPr>
              <a:t>Ruislip Lido</a:t>
            </a:r>
          </a:p>
          <a:p>
            <a:pPr algn="just"/>
            <a:r>
              <a:rPr lang="en-GB" sz="1800" dirty="0" err="1">
                <a:latin typeface="Futura Next Book" panose="020B0502020204020303" pitchFamily="34" charset="0"/>
              </a:rPr>
              <a:t>Legoland</a:t>
            </a:r>
            <a:r>
              <a:rPr lang="en-GB" sz="1800" dirty="0">
                <a:latin typeface="Futura Next Book" panose="020B0502020204020303" pitchFamily="34" charset="0"/>
              </a:rPr>
              <a:t> </a:t>
            </a:r>
          </a:p>
          <a:p>
            <a:pPr algn="just"/>
            <a:r>
              <a:rPr lang="en-GB" sz="1800" dirty="0">
                <a:latin typeface="Futura Next Book" panose="020B0502020204020303" pitchFamily="34" charset="0"/>
              </a:rPr>
              <a:t>Windsor Castle </a:t>
            </a:r>
          </a:p>
          <a:p>
            <a:pPr algn="just"/>
            <a:r>
              <a:rPr lang="en-GB" sz="1800" dirty="0">
                <a:latin typeface="Futura Next Book" panose="020B0502020204020303" pitchFamily="34" charset="0"/>
              </a:rPr>
              <a:t>Medieval Assembly </a:t>
            </a:r>
            <a:endParaRPr lang="en-GB" sz="1600" dirty="0">
              <a:latin typeface="Futura Next Book" panose="020B0502020204020303" pitchFamily="34" charset="0"/>
            </a:endParaRPr>
          </a:p>
          <a:p>
            <a:pPr marL="0" indent="0" algn="just">
              <a:buNone/>
            </a:pPr>
            <a:r>
              <a:rPr lang="en-GB" sz="1800" dirty="0">
                <a:latin typeface="Futura Next Book" panose="020B0502020204020303" pitchFamily="34" charset="0"/>
              </a:rPr>
              <a:t>We will be setting up a link on your Parent Pay whereby you will be able to add money into the account for trips later on in the year. </a:t>
            </a:r>
          </a:p>
          <a:p>
            <a:pPr marL="0" indent="0" algn="just">
              <a:buNone/>
            </a:pPr>
            <a:r>
              <a:rPr lang="en-GB" sz="1800" dirty="0">
                <a:latin typeface="Futura Next Book" panose="020B0502020204020303" pitchFamily="34" charset="0"/>
              </a:rPr>
              <a:t>Please keep an eye on our half termly Year group Newsletters (these will always be handed to your children as a paper copy) as well as the general newsletters, curriculum newsletters, weekly GC updates/ homework. </a:t>
            </a:r>
          </a:p>
        </p:txBody>
      </p:sp>
      <p:pic>
        <p:nvPicPr>
          <p:cNvPr id="4" name="Picture 3">
            <a:extLst>
              <a:ext uri="{FF2B5EF4-FFF2-40B4-BE49-F238E27FC236}">
                <a16:creationId xmlns:a16="http://schemas.microsoft.com/office/drawing/2014/main" id="{86298332-3915-440E-A21C-A31BAE3A4460}"/>
              </a:ext>
            </a:extLst>
          </p:cNvPr>
          <p:cNvPicPr>
            <a:picLocks noChangeAspect="1"/>
          </p:cNvPicPr>
          <p:nvPr/>
        </p:nvPicPr>
        <p:blipFill>
          <a:blip r:embed="rId3"/>
          <a:stretch>
            <a:fillRect/>
          </a:stretch>
        </p:blipFill>
        <p:spPr>
          <a:xfrm>
            <a:off x="7421732" y="1624988"/>
            <a:ext cx="1973062" cy="2081580"/>
          </a:xfrm>
          <a:prstGeom prst="rect">
            <a:avLst/>
          </a:prstGeom>
        </p:spPr>
      </p:pic>
    </p:spTree>
    <p:extLst>
      <p:ext uri="{BB962C8B-B14F-4D97-AF65-F5344CB8AC3E}">
        <p14:creationId xmlns:p14="http://schemas.microsoft.com/office/powerpoint/2010/main" val="3776500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531" y="374573"/>
            <a:ext cx="10515600" cy="3561996"/>
          </a:xfrm>
        </p:spPr>
        <p:txBody>
          <a:bodyPr>
            <a:normAutofit fontScale="90000"/>
          </a:bodyPr>
          <a:lstStyle/>
          <a:p>
            <a:pPr algn="ctr"/>
            <a:br>
              <a:rPr lang="en-GB" dirty="0">
                <a:latin typeface="Futura Next Book" panose="020B0502020204020303" pitchFamily="34" charset="0"/>
                <a:cs typeface="Arial"/>
              </a:rPr>
            </a:br>
            <a:r>
              <a:rPr lang="en-GB" dirty="0">
                <a:latin typeface="Futura Next Book" panose="020B0502020204020303" pitchFamily="34" charset="0"/>
                <a:cs typeface="Arial"/>
              </a:rPr>
              <a:t>If you have any questions then please do not hesitate to contact the Year One team. </a:t>
            </a:r>
            <a:br>
              <a:rPr lang="en-GB" dirty="0">
                <a:latin typeface="Futura Next Book" panose="020B0502020204020303" pitchFamily="34" charset="0"/>
                <a:cs typeface="Arial"/>
              </a:rPr>
            </a:br>
            <a:br>
              <a:rPr lang="en-GB" dirty="0">
                <a:latin typeface="Futura Next Book" panose="020B0502020204020303" pitchFamily="34" charset="0"/>
                <a:cs typeface="Arial"/>
              </a:rPr>
            </a:br>
            <a:endParaRPr lang="en-GB" dirty="0">
              <a:latin typeface="Futura Next Book" panose="020B0502020204020303" pitchFamily="34" charset="0"/>
              <a:cs typeface="Arial"/>
            </a:endParaRPr>
          </a:p>
        </p:txBody>
      </p:sp>
      <p:pic>
        <p:nvPicPr>
          <p:cNvPr id="4" name="Picture 3">
            <a:extLst>
              <a:ext uri="{FF2B5EF4-FFF2-40B4-BE49-F238E27FC236}">
                <a16:creationId xmlns:a16="http://schemas.microsoft.com/office/drawing/2014/main" id="{BCE1E613-4746-476D-9F36-62FA1E37AC3E}"/>
              </a:ext>
            </a:extLst>
          </p:cNvPr>
          <p:cNvPicPr>
            <a:picLocks noChangeAspect="1"/>
          </p:cNvPicPr>
          <p:nvPr/>
        </p:nvPicPr>
        <p:blipFill>
          <a:blip r:embed="rId3"/>
          <a:stretch>
            <a:fillRect/>
          </a:stretch>
        </p:blipFill>
        <p:spPr>
          <a:xfrm>
            <a:off x="4111655" y="3331345"/>
            <a:ext cx="3968689" cy="264579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2460</TotalTime>
  <Words>1274</Words>
  <Application>Microsoft Office PowerPoint</Application>
  <PresentationFormat>Widescreen</PresentationFormat>
  <Paragraphs>171</Paragraphs>
  <Slides>20</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CCW Cursive Writing 7</vt:lpstr>
      <vt:lpstr>Comic Sans MS</vt:lpstr>
      <vt:lpstr>Futura Next Book</vt:lpstr>
      <vt:lpstr>Office Theme</vt:lpstr>
      <vt:lpstr>Year 1  Parents Information session  15th September 2026 </vt:lpstr>
      <vt:lpstr>PowerPoint Presentation</vt:lpstr>
      <vt:lpstr>Autumn Term 1      </vt:lpstr>
      <vt:lpstr>Autumn Term 2      </vt:lpstr>
      <vt:lpstr>Dates to remember       </vt:lpstr>
      <vt:lpstr>PowerPoint Presentation</vt:lpstr>
      <vt:lpstr>How we Teach Phonics? </vt:lpstr>
      <vt:lpstr>PowerPoint Presentation</vt:lpstr>
      <vt:lpstr>PowerPoint Presentation</vt:lpstr>
      <vt:lpstr>Phonics Screening Check</vt:lpstr>
      <vt:lpstr>PowerPoint Presentation</vt:lpstr>
      <vt:lpstr>PowerPoint Presentation</vt:lpstr>
      <vt:lpstr>PowerPoint Presentation</vt:lpstr>
      <vt:lpstr>PowerPoint Presentation</vt:lpstr>
      <vt:lpstr>Supporting your child with reading</vt:lpstr>
      <vt:lpstr>PE    </vt:lpstr>
      <vt:lpstr>PowerPoint Presentation</vt:lpstr>
      <vt:lpstr>Intervention Support</vt:lpstr>
      <vt:lpstr>Upcoming Trips and Info</vt:lpstr>
      <vt:lpstr> If you have any questions then please do not hesitate to contact the Year One team.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2018</dc:title>
  <dc:creator>Danielle Abbott</dc:creator>
  <cp:lastModifiedBy>Danielle Wilson</cp:lastModifiedBy>
  <cp:revision>101</cp:revision>
  <cp:lastPrinted>2019-09-15T11:01:27Z</cp:lastPrinted>
  <dcterms:created xsi:type="dcterms:W3CDTF">2018-09-05T15:36:15Z</dcterms:created>
  <dcterms:modified xsi:type="dcterms:W3CDTF">2026-09-10T12:21:39Z</dcterms:modified>
</cp:coreProperties>
</file>