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Lst>
  <p:notesMasterIdLst>
    <p:notesMasterId r:id="rId14"/>
  </p:notesMasterIdLst>
  <p:handoutMasterIdLst>
    <p:handoutMasterId r:id="rId15"/>
  </p:handoutMasterIdLst>
  <p:sldIdLst>
    <p:sldId id="262" r:id="rId2"/>
    <p:sldId id="290" r:id="rId3"/>
    <p:sldId id="284" r:id="rId4"/>
    <p:sldId id="285" r:id="rId5"/>
    <p:sldId id="277" r:id="rId6"/>
    <p:sldId id="264" r:id="rId7"/>
    <p:sldId id="289" r:id="rId8"/>
    <p:sldId id="291" r:id="rId9"/>
    <p:sldId id="281" r:id="rId10"/>
    <p:sldId id="276" r:id="rId11"/>
    <p:sldId id="288" r:id="rId12"/>
    <p:sldId id="283" r:id="rId13"/>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61" d="100"/>
          <a:sy n="61" d="100"/>
        </p:scale>
        <p:origin x="54"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FAE7B92C-7634-4A66-AFFB-3E4761B8BEB0}" type="datetimeFigureOut">
              <a:rPr lang="en-GB" smtClean="0"/>
              <a:t>16/09/2026</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8DF539DC-2999-4DFF-867A-1A13424D3D61}" type="slidenum">
              <a:rPr lang="en-GB" smtClean="0"/>
              <a:t>‹#›</a:t>
            </a:fld>
            <a:endParaRPr lang="en-GB"/>
          </a:p>
        </p:txBody>
      </p:sp>
    </p:spTree>
    <p:extLst>
      <p:ext uri="{BB962C8B-B14F-4D97-AF65-F5344CB8AC3E}">
        <p14:creationId xmlns:p14="http://schemas.microsoft.com/office/powerpoint/2010/main" val="3387037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36F4D4D6-FF8D-472C-A2BB-BE4674C22C06}" type="datetimeFigureOut">
              <a:rPr lang="en-GB" smtClean="0"/>
              <a:t>16/09/2026</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0A4AAF18-BE6D-4F7B-9D33-9C6107DB06C6}" type="slidenum">
              <a:rPr lang="en-GB" smtClean="0"/>
              <a:t>‹#›</a:t>
            </a:fld>
            <a:endParaRPr lang="en-GB"/>
          </a:p>
        </p:txBody>
      </p:sp>
    </p:spTree>
    <p:extLst>
      <p:ext uri="{BB962C8B-B14F-4D97-AF65-F5344CB8AC3E}">
        <p14:creationId xmlns:p14="http://schemas.microsoft.com/office/powerpoint/2010/main" val="2217206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a:t>
            </a:fld>
            <a:endParaRPr lang="en-GB"/>
          </a:p>
        </p:txBody>
      </p:sp>
    </p:spTree>
    <p:extLst>
      <p:ext uri="{BB962C8B-B14F-4D97-AF65-F5344CB8AC3E}">
        <p14:creationId xmlns:p14="http://schemas.microsoft.com/office/powerpoint/2010/main" val="19551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2</a:t>
            </a:fld>
            <a:endParaRPr lang="en-GB"/>
          </a:p>
        </p:txBody>
      </p:sp>
    </p:spTree>
    <p:extLst>
      <p:ext uri="{BB962C8B-B14F-4D97-AF65-F5344CB8AC3E}">
        <p14:creationId xmlns:p14="http://schemas.microsoft.com/office/powerpoint/2010/main" val="805635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3</a:t>
            </a:fld>
            <a:endParaRPr lang="en-GB"/>
          </a:p>
        </p:txBody>
      </p:sp>
    </p:spTree>
    <p:extLst>
      <p:ext uri="{BB962C8B-B14F-4D97-AF65-F5344CB8AC3E}">
        <p14:creationId xmlns:p14="http://schemas.microsoft.com/office/powerpoint/2010/main" val="3275353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4</a:t>
            </a:fld>
            <a:endParaRPr lang="en-GB"/>
          </a:p>
        </p:txBody>
      </p:sp>
    </p:spTree>
    <p:extLst>
      <p:ext uri="{BB962C8B-B14F-4D97-AF65-F5344CB8AC3E}">
        <p14:creationId xmlns:p14="http://schemas.microsoft.com/office/powerpoint/2010/main" val="2817165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5</a:t>
            </a:fld>
            <a:endParaRPr lang="en-GB"/>
          </a:p>
        </p:txBody>
      </p:sp>
    </p:spTree>
    <p:extLst>
      <p:ext uri="{BB962C8B-B14F-4D97-AF65-F5344CB8AC3E}">
        <p14:creationId xmlns:p14="http://schemas.microsoft.com/office/powerpoint/2010/main" val="996227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6</a:t>
            </a:fld>
            <a:endParaRPr lang="en-GB"/>
          </a:p>
        </p:txBody>
      </p:sp>
    </p:spTree>
    <p:extLst>
      <p:ext uri="{BB962C8B-B14F-4D97-AF65-F5344CB8AC3E}">
        <p14:creationId xmlns:p14="http://schemas.microsoft.com/office/powerpoint/2010/main" val="520848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9</a:t>
            </a:fld>
            <a:endParaRPr lang="en-GB"/>
          </a:p>
        </p:txBody>
      </p:sp>
    </p:spTree>
    <p:extLst>
      <p:ext uri="{BB962C8B-B14F-4D97-AF65-F5344CB8AC3E}">
        <p14:creationId xmlns:p14="http://schemas.microsoft.com/office/powerpoint/2010/main" val="3825183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10</a:t>
            </a:fld>
            <a:endParaRPr lang="en-GB"/>
          </a:p>
        </p:txBody>
      </p:sp>
    </p:spTree>
    <p:extLst>
      <p:ext uri="{BB962C8B-B14F-4D97-AF65-F5344CB8AC3E}">
        <p14:creationId xmlns:p14="http://schemas.microsoft.com/office/powerpoint/2010/main" val="2054942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11</a:t>
            </a:fld>
            <a:endParaRPr lang="en-GB"/>
          </a:p>
        </p:txBody>
      </p:sp>
    </p:spTree>
    <p:extLst>
      <p:ext uri="{BB962C8B-B14F-4D97-AF65-F5344CB8AC3E}">
        <p14:creationId xmlns:p14="http://schemas.microsoft.com/office/powerpoint/2010/main" val="381011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12</a:t>
            </a:fld>
            <a:endParaRPr lang="en-GB"/>
          </a:p>
        </p:txBody>
      </p:sp>
    </p:spTree>
    <p:extLst>
      <p:ext uri="{BB962C8B-B14F-4D97-AF65-F5344CB8AC3E}">
        <p14:creationId xmlns:p14="http://schemas.microsoft.com/office/powerpoint/2010/main" val="3818378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712243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23932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032827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591704-7AA7-4397-93AC-B38AEE8C390E}"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40381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591704-7AA7-4397-93AC-B38AEE8C390E}"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312250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591704-7AA7-4397-93AC-B38AEE8C390E}"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926049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591704-7AA7-4397-93AC-B38AEE8C390E}"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60893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015243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944046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967673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03112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9423878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83598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4261810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603401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227346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A591704-7AA7-4397-93AC-B38AEE8C390E}" type="datetimeFigureOut">
              <a:rPr lang="en-GB" smtClean="0"/>
              <a:t>16/09/2026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75907D9-0B28-45C4-ADC8-3963ECC18AC7}" type="slidenum">
              <a:rPr lang="en-GB" smtClean="0"/>
              <a:t>‹#›</a:t>
            </a:fld>
            <a:endParaRPr lang="en-GB"/>
          </a:p>
        </p:txBody>
      </p:sp>
    </p:spTree>
    <p:extLst>
      <p:ext uri="{BB962C8B-B14F-4D97-AF65-F5344CB8AC3E}">
        <p14:creationId xmlns:p14="http://schemas.microsoft.com/office/powerpoint/2010/main" val="3423712959"/>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92" y="1348509"/>
            <a:ext cx="12191999" cy="5630954"/>
          </a:xfrm>
          <a:prstGeom prst="rect">
            <a:avLst/>
          </a:prstGeom>
        </p:spPr>
      </p:pic>
      <p:sp>
        <p:nvSpPr>
          <p:cNvPr id="2" name="Title 1"/>
          <p:cNvSpPr>
            <a:spLocks noGrp="1"/>
          </p:cNvSpPr>
          <p:nvPr>
            <p:ph type="title"/>
          </p:nvPr>
        </p:nvSpPr>
        <p:spPr>
          <a:xfrm>
            <a:off x="838200" y="300986"/>
            <a:ext cx="10515600" cy="2095046"/>
          </a:xfrm>
        </p:spPr>
        <p:txBody>
          <a:bodyPr>
            <a:normAutofit fontScale="90000"/>
          </a:bodyPr>
          <a:lstStyle/>
          <a:p>
            <a:pPr algn="ctr"/>
            <a:r>
              <a:rPr lang="en-GB" sz="6000" b="1" dirty="0">
                <a:latin typeface="Futura Next Book" panose="020B0502020204020303" pitchFamily="34" charset="0"/>
              </a:rPr>
              <a:t>Welcome to Reception-</a:t>
            </a:r>
            <a:br>
              <a:rPr lang="en-GB" sz="6000" b="1" dirty="0">
                <a:latin typeface="Futura Next Book" panose="020B0502020204020303" pitchFamily="34" charset="0"/>
              </a:rPr>
            </a:br>
            <a:r>
              <a:rPr lang="en-GB" sz="6000" b="1" dirty="0">
                <a:latin typeface="Futura Next Book" panose="020B0502020204020303" pitchFamily="34" charset="0"/>
              </a:rPr>
              <a:t>A guide for parents</a:t>
            </a:r>
            <a:br>
              <a:rPr lang="en-GB" sz="2400" b="1" dirty="0">
                <a:latin typeface="Futura Next Book" panose="020B0502020204020303" pitchFamily="34" charset="0"/>
              </a:rPr>
            </a:br>
            <a:br>
              <a:rPr lang="en-GB" sz="6000" b="1" dirty="0">
                <a:latin typeface="Futura Next Book" panose="020B0502020204020303" pitchFamily="34" charset="0"/>
              </a:rPr>
            </a:br>
            <a:r>
              <a:rPr lang="en-GB" sz="2400" b="1" dirty="0">
                <a:latin typeface="Futura Next Book" panose="020B0502020204020303" pitchFamily="34" charset="0"/>
              </a:rPr>
              <a:t>Wednesday 16</a:t>
            </a:r>
            <a:r>
              <a:rPr lang="en-GB" sz="2400" b="1" baseline="30000" dirty="0">
                <a:latin typeface="Futura Next Book" panose="020B0502020204020303" pitchFamily="34" charset="0"/>
              </a:rPr>
              <a:t>th</a:t>
            </a:r>
            <a:r>
              <a:rPr lang="en-GB" sz="2400" b="1" dirty="0">
                <a:latin typeface="Futura Next Book" panose="020B0502020204020303" pitchFamily="34" charset="0"/>
              </a:rPr>
              <a:t> September 2026</a:t>
            </a:r>
            <a:endParaRPr lang="en-GB" sz="6000" b="1" dirty="0">
              <a:solidFill>
                <a:srgbClr val="663300"/>
              </a:solidFill>
              <a:latin typeface="Futura Next Book" panose="020B0502020204020303" pitchFamily="34" charset="0"/>
            </a:endParaRPr>
          </a:p>
        </p:txBody>
      </p:sp>
    </p:spTree>
    <p:extLst>
      <p:ext uri="{BB962C8B-B14F-4D97-AF65-F5344CB8AC3E}">
        <p14:creationId xmlns:p14="http://schemas.microsoft.com/office/powerpoint/2010/main" val="1323926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620" y="161033"/>
            <a:ext cx="8911687" cy="1280890"/>
          </a:xfrm>
        </p:spPr>
        <p:txBody>
          <a:bodyPr>
            <a:normAutofit/>
          </a:bodyPr>
          <a:lstStyle/>
          <a:p>
            <a:pPr algn="ctr"/>
            <a:r>
              <a:rPr lang="en-GB" sz="4800" b="1" dirty="0">
                <a:latin typeface="Futura Next Book" panose="020B0502020204020303" pitchFamily="34" charset="0"/>
              </a:rPr>
              <a:t>Meet the Team</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2670" y="1427649"/>
            <a:ext cx="1333500" cy="1859346"/>
          </a:xfrm>
          <a:prstGeom prst="rect">
            <a:avLst/>
          </a:prstGeom>
          <a:ln w="12700">
            <a:solidFill>
              <a:schemeClr val="tx1"/>
            </a:solid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647046" y="1649899"/>
            <a:ext cx="1777998" cy="1333499"/>
          </a:xfrm>
          <a:prstGeom prst="rect">
            <a:avLst/>
          </a:prstGeom>
          <a:ln w="12700">
            <a:solidFill>
              <a:schemeClr val="tx1"/>
            </a:solidFill>
          </a:ln>
        </p:spPr>
      </p:pic>
      <p:sp>
        <p:nvSpPr>
          <p:cNvPr id="11" name="TextBox 10"/>
          <p:cNvSpPr txBox="1"/>
          <p:nvPr/>
        </p:nvSpPr>
        <p:spPr>
          <a:xfrm>
            <a:off x="1200628" y="3581256"/>
            <a:ext cx="2614406" cy="923330"/>
          </a:xfrm>
          <a:prstGeom prst="rect">
            <a:avLst/>
          </a:prstGeom>
          <a:noFill/>
        </p:spPr>
        <p:txBody>
          <a:bodyPr wrap="square" rtlCol="0">
            <a:spAutoFit/>
          </a:bodyPr>
          <a:lstStyle/>
          <a:p>
            <a:pPr algn="ctr"/>
            <a:r>
              <a:rPr lang="en-GB" dirty="0">
                <a:latin typeface="Futura Next Book" panose="020B0502020204020303"/>
              </a:rPr>
              <a:t>Miss Pearce</a:t>
            </a:r>
          </a:p>
          <a:p>
            <a:pPr algn="ctr"/>
            <a:r>
              <a:rPr lang="en-GB" dirty="0"/>
              <a:t>Year Group Lead</a:t>
            </a:r>
          </a:p>
          <a:p>
            <a:pPr algn="ctr"/>
            <a:r>
              <a:rPr lang="en-GB" dirty="0"/>
              <a:t>RDP</a:t>
            </a:r>
          </a:p>
        </p:txBody>
      </p:sp>
      <p:sp>
        <p:nvSpPr>
          <p:cNvPr id="37" name="TextBox 36"/>
          <p:cNvSpPr txBox="1"/>
          <p:nvPr/>
        </p:nvSpPr>
        <p:spPr>
          <a:xfrm>
            <a:off x="5348758" y="3607146"/>
            <a:ext cx="2403612" cy="369332"/>
          </a:xfrm>
          <a:prstGeom prst="rect">
            <a:avLst/>
          </a:prstGeom>
          <a:noFill/>
        </p:spPr>
        <p:txBody>
          <a:bodyPr wrap="square" rtlCol="0">
            <a:spAutoFit/>
          </a:bodyPr>
          <a:lstStyle/>
          <a:p>
            <a:r>
              <a:rPr lang="en-GB" dirty="0"/>
              <a:t>Mrs Hawkins</a:t>
            </a:r>
          </a:p>
        </p:txBody>
      </p:sp>
      <p:sp>
        <p:nvSpPr>
          <p:cNvPr id="38" name="TextBox 37"/>
          <p:cNvSpPr txBox="1"/>
          <p:nvPr/>
        </p:nvSpPr>
        <p:spPr>
          <a:xfrm>
            <a:off x="9260215" y="3976478"/>
            <a:ext cx="2587558" cy="369332"/>
          </a:xfrm>
          <a:prstGeom prst="rect">
            <a:avLst/>
          </a:prstGeom>
          <a:noFill/>
        </p:spPr>
        <p:txBody>
          <a:bodyPr wrap="square" rtlCol="0">
            <a:spAutoFit/>
          </a:bodyPr>
          <a:lstStyle/>
          <a:p>
            <a:r>
              <a:rPr lang="en-GB" dirty="0"/>
              <a:t>RKH</a:t>
            </a:r>
          </a:p>
        </p:txBody>
      </p:sp>
      <p:sp>
        <p:nvSpPr>
          <p:cNvPr id="39" name="TextBox 38"/>
          <p:cNvSpPr txBox="1"/>
          <p:nvPr/>
        </p:nvSpPr>
        <p:spPr>
          <a:xfrm>
            <a:off x="5594921" y="4041853"/>
            <a:ext cx="1113040" cy="369332"/>
          </a:xfrm>
          <a:prstGeom prst="rect">
            <a:avLst/>
          </a:prstGeom>
          <a:noFill/>
        </p:spPr>
        <p:txBody>
          <a:bodyPr wrap="square" rtlCol="0">
            <a:spAutoFit/>
          </a:bodyPr>
          <a:lstStyle/>
          <a:p>
            <a:r>
              <a:rPr lang="en-GB" dirty="0"/>
              <a:t>RLH</a:t>
            </a:r>
          </a:p>
        </p:txBody>
      </p:sp>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00207" y="4576481"/>
            <a:ext cx="894657" cy="1602845"/>
          </a:xfrm>
          <a:prstGeom prst="rect">
            <a:avLst/>
          </a:prstGeom>
          <a:ln w="12700">
            <a:solidFill>
              <a:schemeClr val="tx1"/>
            </a:solidFill>
          </a:ln>
        </p:spPr>
      </p:pic>
      <p:sp>
        <p:nvSpPr>
          <p:cNvPr id="41" name="TextBox 40"/>
          <p:cNvSpPr txBox="1"/>
          <p:nvPr/>
        </p:nvSpPr>
        <p:spPr>
          <a:xfrm>
            <a:off x="1425760" y="6384184"/>
            <a:ext cx="1516851" cy="369332"/>
          </a:xfrm>
          <a:prstGeom prst="rect">
            <a:avLst/>
          </a:prstGeom>
          <a:noFill/>
        </p:spPr>
        <p:txBody>
          <a:bodyPr wrap="square" rtlCol="0">
            <a:spAutoFit/>
          </a:bodyPr>
          <a:lstStyle/>
          <a:p>
            <a:r>
              <a:rPr lang="en-GB" dirty="0"/>
              <a:t>Miss Hanson</a:t>
            </a:r>
          </a:p>
        </p:txBody>
      </p:sp>
      <p:sp>
        <p:nvSpPr>
          <p:cNvPr id="44" name="TextBox 43"/>
          <p:cNvSpPr txBox="1"/>
          <p:nvPr/>
        </p:nvSpPr>
        <p:spPr>
          <a:xfrm>
            <a:off x="8362658" y="6379951"/>
            <a:ext cx="1539774" cy="369332"/>
          </a:xfrm>
          <a:prstGeom prst="rect">
            <a:avLst/>
          </a:prstGeom>
          <a:noFill/>
        </p:spPr>
        <p:txBody>
          <a:bodyPr wrap="square" rtlCol="0">
            <a:spAutoFit/>
          </a:bodyPr>
          <a:lstStyle/>
          <a:p>
            <a:r>
              <a:rPr lang="en-GB" dirty="0"/>
              <a:t>Miss Hone</a:t>
            </a:r>
          </a:p>
        </p:txBody>
      </p:sp>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8399" t="-1396" r="-1" b="-1"/>
          <a:stretch/>
        </p:blipFill>
        <p:spPr>
          <a:xfrm>
            <a:off x="10166490" y="4662553"/>
            <a:ext cx="1155959" cy="1484332"/>
          </a:xfrm>
          <a:prstGeom prst="rect">
            <a:avLst/>
          </a:prstGeom>
          <a:ln w="12700">
            <a:solidFill>
              <a:schemeClr val="tx1"/>
            </a:solidFill>
          </a:ln>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56113" y="4701226"/>
            <a:ext cx="1030782" cy="1393542"/>
          </a:xfrm>
          <a:prstGeom prst="rect">
            <a:avLst/>
          </a:prstGeom>
          <a:ln w="12700">
            <a:solidFill>
              <a:schemeClr val="tx1"/>
            </a:solidFill>
          </a:ln>
        </p:spPr>
      </p:pic>
      <p:sp>
        <p:nvSpPr>
          <p:cNvPr id="14" name="Rectangle 13"/>
          <p:cNvSpPr/>
          <p:nvPr/>
        </p:nvSpPr>
        <p:spPr>
          <a:xfrm>
            <a:off x="10213720" y="6384184"/>
            <a:ext cx="1398140" cy="369332"/>
          </a:xfrm>
          <a:prstGeom prst="rect">
            <a:avLst/>
          </a:prstGeom>
        </p:spPr>
        <p:txBody>
          <a:bodyPr wrap="none">
            <a:spAutoFit/>
          </a:bodyPr>
          <a:lstStyle/>
          <a:p>
            <a:r>
              <a:rPr lang="en-GB" dirty="0"/>
              <a:t>Miss Wright</a:t>
            </a:r>
          </a:p>
        </p:txBody>
      </p:sp>
      <p:pic>
        <p:nvPicPr>
          <p:cNvPr id="25" name="Picture 24" descr="S:\LBP\Year Groups\Reception\2023-24\Photos\Miss Reid.JPG"/>
          <p:cNvPicPr/>
          <p:nvPr/>
        </p:nvPicPr>
        <p:blipFill rotWithShape="1">
          <a:blip r:embed="rId8" cstate="print">
            <a:extLst>
              <a:ext uri="{28A0092B-C50C-407E-A947-70E740481C1C}">
                <a14:useLocalDpi xmlns:a14="http://schemas.microsoft.com/office/drawing/2010/main" val="0"/>
              </a:ext>
            </a:extLst>
          </a:blip>
          <a:srcRect l="15003" t="10902" r="16389" b="42074"/>
          <a:stretch/>
        </p:blipFill>
        <p:spPr bwMode="auto">
          <a:xfrm>
            <a:off x="4129315" y="4859951"/>
            <a:ext cx="1030782" cy="1280890"/>
          </a:xfrm>
          <a:prstGeom prst="rect">
            <a:avLst/>
          </a:prstGeom>
          <a:noFill/>
          <a:ln w="19050">
            <a:solidFill>
              <a:schemeClr val="tx1"/>
            </a:solidFill>
          </a:ln>
          <a:extLst>
            <a:ext uri="{53640926-AAD7-44D8-BBD7-CCE9431645EC}">
              <a14:shadowObscured xmlns:a14="http://schemas.microsoft.com/office/drawing/2010/main"/>
            </a:ext>
          </a:extLst>
        </p:spPr>
      </p:pic>
      <p:pic>
        <p:nvPicPr>
          <p:cNvPr id="26" name="Picture 25" descr="S:\LBP\Year Groups\Reception\2023-24\Photos\Miss Bryan.jpg"/>
          <p:cNvPicPr/>
          <p:nvPr/>
        </p:nvPicPr>
        <p:blipFill rotWithShape="1">
          <a:blip r:embed="rId9" cstate="print">
            <a:extLst>
              <a:ext uri="{28A0092B-C50C-407E-A947-70E740481C1C}">
                <a14:useLocalDpi xmlns:a14="http://schemas.microsoft.com/office/drawing/2010/main" val="0"/>
              </a:ext>
            </a:extLst>
          </a:blip>
          <a:srcRect l="13347" t="7459" r="9280" b="12599"/>
          <a:stretch/>
        </p:blipFill>
        <p:spPr bwMode="auto">
          <a:xfrm>
            <a:off x="5890916" y="4714670"/>
            <a:ext cx="1155959" cy="1380098"/>
          </a:xfrm>
          <a:prstGeom prst="rect">
            <a:avLst/>
          </a:prstGeom>
          <a:noFill/>
          <a:ln w="19050">
            <a:solidFill>
              <a:schemeClr val="tx1"/>
            </a:solidFill>
          </a:ln>
          <a:extLst>
            <a:ext uri="{53640926-AAD7-44D8-BBD7-CCE9431645EC}">
              <a14:shadowObscured xmlns:a14="http://schemas.microsoft.com/office/drawing/2010/main"/>
            </a:ext>
          </a:extLst>
        </p:spPr>
      </p:pic>
      <p:sp>
        <p:nvSpPr>
          <p:cNvPr id="27" name="TextBox 26"/>
          <p:cNvSpPr txBox="1"/>
          <p:nvPr/>
        </p:nvSpPr>
        <p:spPr>
          <a:xfrm>
            <a:off x="3988693" y="6366322"/>
            <a:ext cx="1489875" cy="369332"/>
          </a:xfrm>
          <a:prstGeom prst="rect">
            <a:avLst/>
          </a:prstGeom>
          <a:noFill/>
        </p:spPr>
        <p:txBody>
          <a:bodyPr wrap="square" rtlCol="0">
            <a:spAutoFit/>
          </a:bodyPr>
          <a:lstStyle/>
          <a:p>
            <a:r>
              <a:rPr lang="en-GB" dirty="0"/>
              <a:t>Miss Reid</a:t>
            </a:r>
          </a:p>
        </p:txBody>
      </p:sp>
      <p:sp>
        <p:nvSpPr>
          <p:cNvPr id="28" name="TextBox 27"/>
          <p:cNvSpPr txBox="1"/>
          <p:nvPr/>
        </p:nvSpPr>
        <p:spPr>
          <a:xfrm>
            <a:off x="5903871" y="6358253"/>
            <a:ext cx="1608181" cy="377401"/>
          </a:xfrm>
          <a:prstGeom prst="rect">
            <a:avLst/>
          </a:prstGeom>
          <a:noFill/>
        </p:spPr>
        <p:txBody>
          <a:bodyPr wrap="square" rtlCol="0">
            <a:spAutoFit/>
          </a:bodyPr>
          <a:lstStyle/>
          <a:p>
            <a:r>
              <a:rPr lang="en-GB" dirty="0"/>
              <a:t>Mrs Bryan</a:t>
            </a:r>
          </a:p>
        </p:txBody>
      </p:sp>
      <p:sp>
        <p:nvSpPr>
          <p:cNvPr id="21" name="TextBox 20">
            <a:extLst>
              <a:ext uri="{FF2B5EF4-FFF2-40B4-BE49-F238E27FC236}">
                <a16:creationId xmlns:a16="http://schemas.microsoft.com/office/drawing/2014/main" id="{0F3F3E6E-4D68-4DEA-963A-0518204F2D9D}"/>
              </a:ext>
            </a:extLst>
          </p:cNvPr>
          <p:cNvSpPr txBox="1"/>
          <p:nvPr/>
        </p:nvSpPr>
        <p:spPr>
          <a:xfrm>
            <a:off x="8939075" y="3467717"/>
            <a:ext cx="1532797"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a:ea typeface="+mn-ea"/>
                <a:cs typeface="+mn-cs"/>
              </a:rPr>
              <a:t>Mrs Hewitt</a:t>
            </a:r>
          </a:p>
        </p:txBody>
      </p:sp>
      <p:pic>
        <p:nvPicPr>
          <p:cNvPr id="22" name="Picture 2">
            <a:extLst>
              <a:ext uri="{FF2B5EF4-FFF2-40B4-BE49-F238E27FC236}">
                <a16:creationId xmlns:a16="http://schemas.microsoft.com/office/drawing/2014/main" id="{D8FA78B0-E6C2-4615-BB53-93A4C6B23D3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11353" y="1432316"/>
            <a:ext cx="1411352" cy="1881803"/>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214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1291" y="540317"/>
            <a:ext cx="8911687" cy="1280890"/>
          </a:xfrm>
        </p:spPr>
        <p:txBody>
          <a:bodyPr>
            <a:normAutofit/>
          </a:bodyPr>
          <a:lstStyle/>
          <a:p>
            <a:pPr algn="ctr"/>
            <a:r>
              <a:rPr lang="en-GB" sz="4800" b="1" dirty="0">
                <a:latin typeface="Futura Next Book" panose="020B0502020204020303" pitchFamily="34" charset="0"/>
              </a:rPr>
              <a:t>The Early Learning Goals</a:t>
            </a:r>
          </a:p>
        </p:txBody>
      </p:sp>
      <p:grpSp>
        <p:nvGrpSpPr>
          <p:cNvPr id="19" name="Group 18"/>
          <p:cNvGrpSpPr/>
          <p:nvPr/>
        </p:nvGrpSpPr>
        <p:grpSpPr>
          <a:xfrm>
            <a:off x="8422606" y="1689874"/>
            <a:ext cx="2511865" cy="2516052"/>
            <a:chOff x="1649803" y="162608"/>
            <a:chExt cx="2511865" cy="2516052"/>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9803" y="162608"/>
              <a:ext cx="2511865" cy="2516052"/>
            </a:xfrm>
            <a:prstGeom prst="rect">
              <a:avLst/>
            </a:prstGeom>
          </p:spPr>
        </p:pic>
        <p:sp>
          <p:nvSpPr>
            <p:cNvPr id="12" name="TextBox 11"/>
            <p:cNvSpPr txBox="1"/>
            <p:nvPr/>
          </p:nvSpPr>
          <p:spPr>
            <a:xfrm rot="19212391">
              <a:off x="1847644" y="1200579"/>
              <a:ext cx="2038793" cy="584775"/>
            </a:xfrm>
            <a:prstGeom prst="rect">
              <a:avLst/>
            </a:prstGeom>
            <a:noFill/>
          </p:spPr>
          <p:txBody>
            <a:bodyPr wrap="square" rtlCol="0">
              <a:spAutoFit/>
            </a:bodyPr>
            <a:lstStyle/>
            <a:p>
              <a:r>
                <a:rPr lang="en-GB" sz="3200" dirty="0">
                  <a:solidFill>
                    <a:srgbClr val="FF0000"/>
                  </a:solidFill>
                  <a:latin typeface="Cooper Black" panose="0208090404030B020404" pitchFamily="18" charset="0"/>
                </a:rPr>
                <a:t>Literacy</a:t>
              </a:r>
            </a:p>
          </p:txBody>
        </p:sp>
      </p:grpSp>
      <p:grpSp>
        <p:nvGrpSpPr>
          <p:cNvPr id="29" name="Group 28"/>
          <p:cNvGrpSpPr/>
          <p:nvPr/>
        </p:nvGrpSpPr>
        <p:grpSpPr>
          <a:xfrm>
            <a:off x="8318388" y="3689256"/>
            <a:ext cx="2642910" cy="2516052"/>
            <a:chOff x="4487970" y="1280890"/>
            <a:chExt cx="2642910" cy="2516052"/>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015" y="1280890"/>
              <a:ext cx="2511865" cy="2516052"/>
            </a:xfrm>
            <a:prstGeom prst="rect">
              <a:avLst/>
            </a:prstGeom>
          </p:spPr>
        </p:pic>
        <p:sp>
          <p:nvSpPr>
            <p:cNvPr id="20" name="TextBox 19"/>
            <p:cNvSpPr txBox="1"/>
            <p:nvPr/>
          </p:nvSpPr>
          <p:spPr>
            <a:xfrm rot="18923281">
              <a:off x="4487970" y="2447828"/>
              <a:ext cx="2591074" cy="461665"/>
            </a:xfrm>
            <a:prstGeom prst="rect">
              <a:avLst/>
            </a:prstGeom>
            <a:noFill/>
          </p:spPr>
          <p:txBody>
            <a:bodyPr wrap="square" rtlCol="0">
              <a:spAutoFit/>
            </a:bodyPr>
            <a:lstStyle/>
            <a:p>
              <a:r>
                <a:rPr lang="en-GB" sz="2400" dirty="0">
                  <a:solidFill>
                    <a:srgbClr val="0070C0"/>
                  </a:solidFill>
                  <a:latin typeface="Cooper Black" panose="0208090404030B020404" pitchFamily="18" charset="0"/>
                </a:rPr>
                <a:t>Mathematics</a:t>
              </a:r>
              <a:endParaRPr lang="en-GB" sz="1400" dirty="0">
                <a:solidFill>
                  <a:srgbClr val="0070C0"/>
                </a:solidFill>
                <a:latin typeface="Cooper Black" panose="0208090404030B020404" pitchFamily="18" charset="0"/>
              </a:endParaRPr>
            </a:p>
          </p:txBody>
        </p:sp>
      </p:grpSp>
      <p:grpSp>
        <p:nvGrpSpPr>
          <p:cNvPr id="30" name="Group 29"/>
          <p:cNvGrpSpPr/>
          <p:nvPr/>
        </p:nvGrpSpPr>
        <p:grpSpPr>
          <a:xfrm>
            <a:off x="6433060" y="1709116"/>
            <a:ext cx="2565929" cy="2516052"/>
            <a:chOff x="7419018" y="782657"/>
            <a:chExt cx="2565929" cy="2516052"/>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3082" y="782657"/>
              <a:ext cx="2511865" cy="2516052"/>
            </a:xfrm>
            <a:prstGeom prst="rect">
              <a:avLst/>
            </a:prstGeom>
          </p:spPr>
        </p:pic>
        <p:sp>
          <p:nvSpPr>
            <p:cNvPr id="21" name="TextBox 20"/>
            <p:cNvSpPr txBox="1"/>
            <p:nvPr/>
          </p:nvSpPr>
          <p:spPr>
            <a:xfrm rot="19006436">
              <a:off x="7419018" y="1721945"/>
              <a:ext cx="2320165" cy="707886"/>
            </a:xfrm>
            <a:prstGeom prst="rect">
              <a:avLst/>
            </a:prstGeom>
            <a:noFill/>
          </p:spPr>
          <p:txBody>
            <a:bodyPr wrap="square" rtlCol="0">
              <a:spAutoFit/>
            </a:bodyPr>
            <a:lstStyle/>
            <a:p>
              <a:pPr algn="ctr"/>
              <a:r>
                <a:rPr lang="en-GB" sz="2000" dirty="0">
                  <a:solidFill>
                    <a:schemeClr val="accent4">
                      <a:lumMod val="75000"/>
                    </a:schemeClr>
                  </a:solidFill>
                  <a:latin typeface="Cooper Black" panose="0208090404030B020404" pitchFamily="18" charset="0"/>
                </a:rPr>
                <a:t>Physical Development</a:t>
              </a:r>
              <a:endParaRPr lang="en-GB" sz="1200" dirty="0">
                <a:solidFill>
                  <a:schemeClr val="accent4">
                    <a:lumMod val="75000"/>
                  </a:schemeClr>
                </a:solidFill>
                <a:latin typeface="Cooper Black" panose="0208090404030B020404" pitchFamily="18" charset="0"/>
              </a:endParaRPr>
            </a:p>
          </p:txBody>
        </p:sp>
      </p:grpSp>
      <p:grpSp>
        <p:nvGrpSpPr>
          <p:cNvPr id="34" name="Group 33"/>
          <p:cNvGrpSpPr/>
          <p:nvPr/>
        </p:nvGrpSpPr>
        <p:grpSpPr>
          <a:xfrm>
            <a:off x="6445776" y="3689256"/>
            <a:ext cx="2511865" cy="2516052"/>
            <a:chOff x="9907106" y="1939213"/>
            <a:chExt cx="2511865" cy="2516052"/>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7106" y="1939213"/>
              <a:ext cx="2511865" cy="2516052"/>
            </a:xfrm>
            <a:prstGeom prst="rect">
              <a:avLst/>
            </a:prstGeom>
          </p:spPr>
        </p:pic>
        <p:sp>
          <p:nvSpPr>
            <p:cNvPr id="22" name="TextBox 21"/>
            <p:cNvSpPr txBox="1"/>
            <p:nvPr/>
          </p:nvSpPr>
          <p:spPr>
            <a:xfrm rot="19274497">
              <a:off x="9948566" y="3035787"/>
              <a:ext cx="2311963" cy="707886"/>
            </a:xfrm>
            <a:prstGeom prst="rect">
              <a:avLst/>
            </a:prstGeom>
            <a:noFill/>
          </p:spPr>
          <p:txBody>
            <a:bodyPr wrap="square" rtlCol="0">
              <a:spAutoFit/>
            </a:bodyPr>
            <a:lstStyle/>
            <a:p>
              <a:pPr algn="ctr"/>
              <a:r>
                <a:rPr lang="en-GB" sz="2000" dirty="0">
                  <a:solidFill>
                    <a:srgbClr val="00B050"/>
                  </a:solidFill>
                  <a:latin typeface="Cooper Black" panose="0208090404030B020404" pitchFamily="18" charset="0"/>
                </a:rPr>
                <a:t>Understanding the world</a:t>
              </a:r>
            </a:p>
          </p:txBody>
        </p:sp>
      </p:grpSp>
      <p:grpSp>
        <p:nvGrpSpPr>
          <p:cNvPr id="31" name="Group 30"/>
          <p:cNvGrpSpPr/>
          <p:nvPr/>
        </p:nvGrpSpPr>
        <p:grpSpPr>
          <a:xfrm>
            <a:off x="4411494" y="3695907"/>
            <a:ext cx="2584954" cy="2516052"/>
            <a:chOff x="1709700" y="3959450"/>
            <a:chExt cx="2584954" cy="2516052"/>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6071" y="3959450"/>
              <a:ext cx="2511865" cy="2516052"/>
            </a:xfrm>
            <a:prstGeom prst="rect">
              <a:avLst/>
            </a:prstGeom>
          </p:spPr>
        </p:pic>
        <p:sp>
          <p:nvSpPr>
            <p:cNvPr id="23" name="TextBox 22"/>
            <p:cNvSpPr txBox="1"/>
            <p:nvPr/>
          </p:nvSpPr>
          <p:spPr>
            <a:xfrm rot="19419464">
              <a:off x="1709700" y="5070529"/>
              <a:ext cx="2584954" cy="707886"/>
            </a:xfrm>
            <a:prstGeom prst="rect">
              <a:avLst/>
            </a:prstGeom>
            <a:noFill/>
          </p:spPr>
          <p:txBody>
            <a:bodyPr wrap="square" rtlCol="0">
              <a:spAutoFit/>
            </a:bodyPr>
            <a:lstStyle/>
            <a:p>
              <a:pPr algn="ctr"/>
              <a:r>
                <a:rPr lang="en-GB" sz="2000" dirty="0">
                  <a:solidFill>
                    <a:schemeClr val="accent6"/>
                  </a:solidFill>
                  <a:latin typeface="Cooper Black" panose="0208090404030B020404" pitchFamily="18" charset="0"/>
                </a:rPr>
                <a:t>Expressive arts and design</a:t>
              </a:r>
            </a:p>
          </p:txBody>
        </p:sp>
      </p:grpSp>
      <p:grpSp>
        <p:nvGrpSpPr>
          <p:cNvPr id="32" name="Group 31"/>
          <p:cNvGrpSpPr/>
          <p:nvPr/>
        </p:nvGrpSpPr>
        <p:grpSpPr>
          <a:xfrm>
            <a:off x="4503513" y="1727123"/>
            <a:ext cx="2638537" cy="2516052"/>
            <a:chOff x="4746926" y="3973328"/>
            <a:chExt cx="2638537" cy="2516052"/>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1196" y="3973328"/>
              <a:ext cx="2511865" cy="2516052"/>
            </a:xfrm>
            <a:prstGeom prst="rect">
              <a:avLst/>
            </a:prstGeom>
          </p:spPr>
        </p:pic>
        <p:sp>
          <p:nvSpPr>
            <p:cNvPr id="24" name="TextBox 23"/>
            <p:cNvSpPr txBox="1"/>
            <p:nvPr/>
          </p:nvSpPr>
          <p:spPr>
            <a:xfrm rot="1983330">
              <a:off x="4746926" y="4910636"/>
              <a:ext cx="2179782" cy="707886"/>
            </a:xfrm>
            <a:prstGeom prst="rect">
              <a:avLst/>
            </a:prstGeom>
            <a:noFill/>
          </p:spPr>
          <p:txBody>
            <a:bodyPr wrap="square" rtlCol="0">
              <a:spAutoFit/>
            </a:bodyPr>
            <a:lstStyle/>
            <a:p>
              <a:pPr algn="ctr"/>
              <a:r>
                <a:rPr lang="en-GB" sz="2000" dirty="0">
                  <a:solidFill>
                    <a:srgbClr val="00B0F0"/>
                  </a:solidFill>
                  <a:latin typeface="Cooper Black" panose="0208090404030B020404" pitchFamily="18" charset="0"/>
                </a:rPr>
                <a:t>Personal, social and</a:t>
              </a:r>
            </a:p>
          </p:txBody>
        </p:sp>
        <p:sp>
          <p:nvSpPr>
            <p:cNvPr id="25" name="TextBox 24"/>
            <p:cNvSpPr txBox="1"/>
            <p:nvPr/>
          </p:nvSpPr>
          <p:spPr>
            <a:xfrm>
              <a:off x="5226698" y="5595795"/>
              <a:ext cx="2158765" cy="400110"/>
            </a:xfrm>
            <a:prstGeom prst="rect">
              <a:avLst/>
            </a:prstGeom>
            <a:noFill/>
          </p:spPr>
          <p:txBody>
            <a:bodyPr wrap="square" rtlCol="0">
              <a:spAutoFit/>
            </a:bodyPr>
            <a:lstStyle/>
            <a:p>
              <a:r>
                <a:rPr lang="en-GB" sz="2000" dirty="0">
                  <a:solidFill>
                    <a:srgbClr val="00B0F0"/>
                  </a:solidFill>
                  <a:latin typeface="Cooper Black" panose="0208090404030B020404" pitchFamily="18" charset="0"/>
                </a:rPr>
                <a:t>emotional</a:t>
              </a:r>
            </a:p>
          </p:txBody>
        </p:sp>
      </p:grpSp>
      <p:grpSp>
        <p:nvGrpSpPr>
          <p:cNvPr id="35" name="Group 34"/>
          <p:cNvGrpSpPr/>
          <p:nvPr/>
        </p:nvGrpSpPr>
        <p:grpSpPr>
          <a:xfrm>
            <a:off x="2412072" y="1716709"/>
            <a:ext cx="2612172" cy="2516052"/>
            <a:chOff x="8346205" y="4166446"/>
            <a:chExt cx="2612172" cy="2516052"/>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6512" y="4166446"/>
              <a:ext cx="2511865" cy="2516052"/>
            </a:xfrm>
            <a:prstGeom prst="rect">
              <a:avLst/>
            </a:prstGeom>
          </p:spPr>
        </p:pic>
        <p:sp>
          <p:nvSpPr>
            <p:cNvPr id="26" name="TextBox 25"/>
            <p:cNvSpPr txBox="1"/>
            <p:nvPr/>
          </p:nvSpPr>
          <p:spPr>
            <a:xfrm>
              <a:off x="8346205" y="4840247"/>
              <a:ext cx="2156542" cy="384721"/>
            </a:xfrm>
            <a:prstGeom prst="rect">
              <a:avLst/>
            </a:prstGeom>
            <a:noFill/>
          </p:spPr>
          <p:txBody>
            <a:bodyPr wrap="square" rtlCol="0">
              <a:spAutoFit/>
            </a:bodyPr>
            <a:lstStyle/>
            <a:p>
              <a:r>
                <a:rPr lang="en-GB" sz="1900" dirty="0">
                  <a:solidFill>
                    <a:srgbClr val="C00000"/>
                  </a:solidFill>
                  <a:latin typeface="Cooper Black" panose="0208090404030B020404" pitchFamily="18" charset="0"/>
                </a:rPr>
                <a:t>Communication</a:t>
              </a:r>
            </a:p>
          </p:txBody>
        </p:sp>
        <p:sp>
          <p:nvSpPr>
            <p:cNvPr id="27" name="TextBox 26"/>
            <p:cNvSpPr txBox="1"/>
            <p:nvPr/>
          </p:nvSpPr>
          <p:spPr>
            <a:xfrm rot="2462065">
              <a:off x="9199040" y="5286815"/>
              <a:ext cx="753870" cy="369332"/>
            </a:xfrm>
            <a:prstGeom prst="rect">
              <a:avLst/>
            </a:prstGeom>
            <a:noFill/>
          </p:spPr>
          <p:txBody>
            <a:bodyPr wrap="square" rtlCol="0">
              <a:spAutoFit/>
            </a:bodyPr>
            <a:lstStyle/>
            <a:p>
              <a:r>
                <a:rPr lang="en-GB" dirty="0">
                  <a:solidFill>
                    <a:srgbClr val="C00000"/>
                  </a:solidFill>
                  <a:latin typeface="Cooper Black" panose="0208090404030B020404" pitchFamily="18" charset="0"/>
                </a:rPr>
                <a:t>and</a:t>
              </a:r>
            </a:p>
          </p:txBody>
        </p:sp>
        <p:sp>
          <p:nvSpPr>
            <p:cNvPr id="28" name="TextBox 27"/>
            <p:cNvSpPr txBox="1"/>
            <p:nvPr/>
          </p:nvSpPr>
          <p:spPr>
            <a:xfrm>
              <a:off x="8847841" y="5789363"/>
              <a:ext cx="1589805" cy="400110"/>
            </a:xfrm>
            <a:prstGeom prst="rect">
              <a:avLst/>
            </a:prstGeom>
            <a:noFill/>
          </p:spPr>
          <p:txBody>
            <a:bodyPr wrap="square" rtlCol="0">
              <a:spAutoFit/>
            </a:bodyPr>
            <a:lstStyle/>
            <a:p>
              <a:r>
                <a:rPr lang="en-GB" sz="2000" dirty="0">
                  <a:solidFill>
                    <a:srgbClr val="C00000"/>
                  </a:solidFill>
                  <a:latin typeface="Cooper Black" panose="0208090404030B020404" pitchFamily="18" charset="0"/>
                </a:rPr>
                <a:t>Language</a:t>
              </a:r>
            </a:p>
          </p:txBody>
        </p:sp>
      </p:grpSp>
    </p:spTree>
    <p:extLst>
      <p:ext uri="{BB962C8B-B14F-4D97-AF65-F5344CB8AC3E}">
        <p14:creationId xmlns:p14="http://schemas.microsoft.com/office/powerpoint/2010/main" val="229495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000" fill="hold"/>
                                        <p:tgtEl>
                                          <p:spTgt spid="35"/>
                                        </p:tgtEl>
                                        <p:attrNameLst>
                                          <p:attrName>ppt_w</p:attrName>
                                        </p:attrNameLst>
                                      </p:cBhvr>
                                      <p:tavLst>
                                        <p:tav tm="0">
                                          <p:val>
                                            <p:fltVal val="0"/>
                                          </p:val>
                                        </p:tav>
                                        <p:tav tm="100000">
                                          <p:val>
                                            <p:strVal val="#ppt_w"/>
                                          </p:val>
                                        </p:tav>
                                      </p:tavLst>
                                    </p:anim>
                                    <p:anim calcmode="lin" valueType="num">
                                      <p:cBhvr>
                                        <p:cTn id="8" dur="1000" fill="hold"/>
                                        <p:tgtEl>
                                          <p:spTgt spid="35"/>
                                        </p:tgtEl>
                                        <p:attrNameLst>
                                          <p:attrName>ppt_h</p:attrName>
                                        </p:attrNameLst>
                                      </p:cBhvr>
                                      <p:tavLst>
                                        <p:tav tm="0">
                                          <p:val>
                                            <p:fltVal val="0"/>
                                          </p:val>
                                        </p:tav>
                                        <p:tav tm="100000">
                                          <p:val>
                                            <p:strVal val="#ppt_h"/>
                                          </p:val>
                                        </p:tav>
                                      </p:tavLst>
                                    </p:anim>
                                    <p:anim calcmode="lin" valueType="num">
                                      <p:cBhvr>
                                        <p:cTn id="9" dur="1000" fill="hold"/>
                                        <p:tgtEl>
                                          <p:spTgt spid="35"/>
                                        </p:tgtEl>
                                        <p:attrNameLst>
                                          <p:attrName>style.rotation</p:attrName>
                                        </p:attrNameLst>
                                      </p:cBhvr>
                                      <p:tavLst>
                                        <p:tav tm="0">
                                          <p:val>
                                            <p:fltVal val="90"/>
                                          </p:val>
                                        </p:tav>
                                        <p:tav tm="100000">
                                          <p:val>
                                            <p:fltVal val="0"/>
                                          </p:val>
                                        </p:tav>
                                      </p:tavLst>
                                    </p:anim>
                                    <p:animEffect transition="in" filter="fade">
                                      <p:cBhvr>
                                        <p:cTn id="10" dur="10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down)">
                                      <p:cBhvr>
                                        <p:cTn id="21" dur="580">
                                          <p:stCondLst>
                                            <p:cond delay="0"/>
                                          </p:stCondLst>
                                        </p:cTn>
                                        <p:tgtEl>
                                          <p:spTgt spid="30"/>
                                        </p:tgtEl>
                                      </p:cBhvr>
                                    </p:animEffect>
                                    <p:anim calcmode="lin" valueType="num">
                                      <p:cBhvr>
                                        <p:cTn id="22"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27" dur="26">
                                          <p:stCondLst>
                                            <p:cond delay="650"/>
                                          </p:stCondLst>
                                        </p:cTn>
                                        <p:tgtEl>
                                          <p:spTgt spid="30"/>
                                        </p:tgtEl>
                                      </p:cBhvr>
                                      <p:to x="100000" y="60000"/>
                                    </p:animScale>
                                    <p:animScale>
                                      <p:cBhvr>
                                        <p:cTn id="28" dur="166" decel="50000">
                                          <p:stCondLst>
                                            <p:cond delay="676"/>
                                          </p:stCondLst>
                                        </p:cTn>
                                        <p:tgtEl>
                                          <p:spTgt spid="30"/>
                                        </p:tgtEl>
                                      </p:cBhvr>
                                      <p:to x="100000" y="100000"/>
                                    </p:animScale>
                                    <p:animScale>
                                      <p:cBhvr>
                                        <p:cTn id="29" dur="26">
                                          <p:stCondLst>
                                            <p:cond delay="1312"/>
                                          </p:stCondLst>
                                        </p:cTn>
                                        <p:tgtEl>
                                          <p:spTgt spid="30"/>
                                        </p:tgtEl>
                                      </p:cBhvr>
                                      <p:to x="100000" y="80000"/>
                                    </p:animScale>
                                    <p:animScale>
                                      <p:cBhvr>
                                        <p:cTn id="30" dur="166" decel="50000">
                                          <p:stCondLst>
                                            <p:cond delay="1338"/>
                                          </p:stCondLst>
                                        </p:cTn>
                                        <p:tgtEl>
                                          <p:spTgt spid="30"/>
                                        </p:tgtEl>
                                      </p:cBhvr>
                                      <p:to x="100000" y="100000"/>
                                    </p:animScale>
                                    <p:animScale>
                                      <p:cBhvr>
                                        <p:cTn id="31" dur="26">
                                          <p:stCondLst>
                                            <p:cond delay="1642"/>
                                          </p:stCondLst>
                                        </p:cTn>
                                        <p:tgtEl>
                                          <p:spTgt spid="30"/>
                                        </p:tgtEl>
                                      </p:cBhvr>
                                      <p:to x="100000" y="90000"/>
                                    </p:animScale>
                                    <p:animScale>
                                      <p:cBhvr>
                                        <p:cTn id="32" dur="166" decel="50000">
                                          <p:stCondLst>
                                            <p:cond delay="1668"/>
                                          </p:stCondLst>
                                        </p:cTn>
                                        <p:tgtEl>
                                          <p:spTgt spid="30"/>
                                        </p:tgtEl>
                                      </p:cBhvr>
                                      <p:to x="100000" y="100000"/>
                                    </p:animScale>
                                    <p:animScale>
                                      <p:cBhvr>
                                        <p:cTn id="33" dur="26">
                                          <p:stCondLst>
                                            <p:cond delay="1808"/>
                                          </p:stCondLst>
                                        </p:cTn>
                                        <p:tgtEl>
                                          <p:spTgt spid="30"/>
                                        </p:tgtEl>
                                      </p:cBhvr>
                                      <p:to x="100000" y="95000"/>
                                    </p:animScale>
                                    <p:animScale>
                                      <p:cBhvr>
                                        <p:cTn id="34" dur="166" decel="50000">
                                          <p:stCondLst>
                                            <p:cond delay="1834"/>
                                          </p:stCondLst>
                                        </p:cTn>
                                        <p:tgtEl>
                                          <p:spTgt spid="30"/>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1)">
                                      <p:cBhvr>
                                        <p:cTn id="39" dur="20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circle(in)">
                                      <p:cBhvr>
                                        <p:cTn id="44" dur="20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barn(inVertical)">
                                      <p:cBhvr>
                                        <p:cTn id="49" dur="500"/>
                                        <p:tgtEl>
                                          <p:spTgt spid="34"/>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5730" y="75529"/>
            <a:ext cx="8911687" cy="1280890"/>
          </a:xfrm>
        </p:spPr>
        <p:txBody>
          <a:bodyPr>
            <a:normAutofit fontScale="90000"/>
          </a:bodyPr>
          <a:lstStyle/>
          <a:p>
            <a:pPr algn="ctr"/>
            <a:r>
              <a:rPr lang="en-GB" sz="4800" b="1" dirty="0">
                <a:latin typeface="Futura Next Book" panose="020B0502020204020303" pitchFamily="34" charset="0"/>
              </a:rPr>
              <a:t>Achieving the Early Learning Goal</a:t>
            </a:r>
          </a:p>
        </p:txBody>
      </p:sp>
      <p:sp>
        <p:nvSpPr>
          <p:cNvPr id="4" name="TextBox 3"/>
          <p:cNvSpPr txBox="1"/>
          <p:nvPr/>
        </p:nvSpPr>
        <p:spPr>
          <a:xfrm>
            <a:off x="1200044" y="1138999"/>
            <a:ext cx="2986085" cy="1661993"/>
          </a:xfrm>
          <a:prstGeom prst="rect">
            <a:avLst/>
          </a:prstGeom>
          <a:noFill/>
        </p:spPr>
        <p:txBody>
          <a:bodyPr wrap="square" rtlCol="0">
            <a:spAutoFit/>
          </a:bodyPr>
          <a:lstStyle/>
          <a:p>
            <a:pPr algn="ctr"/>
            <a:r>
              <a:rPr lang="en-GB" sz="2400" b="1" dirty="0">
                <a:solidFill>
                  <a:srgbClr val="C00000"/>
                </a:solidFill>
                <a:latin typeface="Futura Next Book" panose="020B0502020204020303"/>
              </a:rPr>
              <a:t>Communication and Language</a:t>
            </a:r>
          </a:p>
          <a:p>
            <a:pPr marL="285750" indent="-285750" algn="ctr">
              <a:buFont typeface="Arial" panose="020B0604020202020204" pitchFamily="34" charset="0"/>
              <a:buChar char="•"/>
            </a:pPr>
            <a:r>
              <a:rPr lang="en-GB" dirty="0">
                <a:latin typeface="Futura Next Book" panose="020B0502020204020303"/>
              </a:rPr>
              <a:t>Listening, Attention and understanding</a:t>
            </a:r>
          </a:p>
          <a:p>
            <a:pPr marL="285750" indent="-285750" algn="ctr">
              <a:buFont typeface="Arial" panose="020B0604020202020204" pitchFamily="34" charset="0"/>
              <a:buChar char="•"/>
            </a:pPr>
            <a:r>
              <a:rPr lang="en-GB" dirty="0">
                <a:latin typeface="Futura Next Book" panose="020B0502020204020303"/>
              </a:rPr>
              <a:t>Speaking</a:t>
            </a:r>
          </a:p>
        </p:txBody>
      </p:sp>
      <p:sp>
        <p:nvSpPr>
          <p:cNvPr id="6" name="TextBox 5"/>
          <p:cNvSpPr txBox="1"/>
          <p:nvPr/>
        </p:nvSpPr>
        <p:spPr>
          <a:xfrm>
            <a:off x="4907234" y="1520223"/>
            <a:ext cx="3999253" cy="1661993"/>
          </a:xfrm>
          <a:prstGeom prst="rect">
            <a:avLst/>
          </a:prstGeom>
          <a:noFill/>
        </p:spPr>
        <p:txBody>
          <a:bodyPr wrap="square" rtlCol="0">
            <a:spAutoFit/>
          </a:bodyPr>
          <a:lstStyle/>
          <a:p>
            <a:pPr algn="ctr"/>
            <a:r>
              <a:rPr lang="en-GB" sz="2400" b="1" dirty="0">
                <a:solidFill>
                  <a:srgbClr val="00B050"/>
                </a:solidFill>
                <a:latin typeface="Futura Next Book" panose="020B0502020204020303"/>
              </a:rPr>
              <a:t>Personal Social and Emotional Development</a:t>
            </a:r>
          </a:p>
          <a:p>
            <a:pPr marL="285750" indent="-285750" algn="ctr">
              <a:buFont typeface="Arial" panose="020B0604020202020204" pitchFamily="34" charset="0"/>
              <a:buChar char="•"/>
            </a:pPr>
            <a:r>
              <a:rPr lang="en-GB" dirty="0">
                <a:latin typeface="Futura Next Book" panose="020B0502020204020303"/>
              </a:rPr>
              <a:t>Self Regulation</a:t>
            </a:r>
          </a:p>
          <a:p>
            <a:pPr marL="285750" indent="-285750" algn="ctr">
              <a:buFont typeface="Arial" panose="020B0604020202020204" pitchFamily="34" charset="0"/>
              <a:buChar char="•"/>
            </a:pPr>
            <a:r>
              <a:rPr lang="en-GB" dirty="0">
                <a:latin typeface="Futura Next Book" panose="020B0502020204020303"/>
              </a:rPr>
              <a:t>Managing Self</a:t>
            </a:r>
          </a:p>
          <a:p>
            <a:pPr marL="285750" indent="-285750" algn="ctr">
              <a:buFont typeface="Arial" panose="020B0604020202020204" pitchFamily="34" charset="0"/>
              <a:buChar char="•"/>
            </a:pPr>
            <a:r>
              <a:rPr lang="en-GB" dirty="0">
                <a:latin typeface="Futura Next Book" panose="020B0502020204020303"/>
              </a:rPr>
              <a:t>Building Relationships</a:t>
            </a:r>
          </a:p>
        </p:txBody>
      </p:sp>
      <p:sp>
        <p:nvSpPr>
          <p:cNvPr id="7" name="TextBox 6"/>
          <p:cNvSpPr txBox="1"/>
          <p:nvPr/>
        </p:nvSpPr>
        <p:spPr>
          <a:xfrm>
            <a:off x="9194353" y="1520223"/>
            <a:ext cx="2448928" cy="1384995"/>
          </a:xfrm>
          <a:prstGeom prst="rect">
            <a:avLst/>
          </a:prstGeom>
          <a:noFill/>
        </p:spPr>
        <p:txBody>
          <a:bodyPr wrap="square" rtlCol="0">
            <a:spAutoFit/>
          </a:bodyPr>
          <a:lstStyle/>
          <a:p>
            <a:pPr algn="ctr"/>
            <a:r>
              <a:rPr lang="en-GB" sz="2400" b="1" dirty="0">
                <a:solidFill>
                  <a:srgbClr val="7030A0"/>
                </a:solidFill>
                <a:latin typeface="Futura Next Book" panose="020B0502020204020303"/>
              </a:rPr>
              <a:t>Physical Development</a:t>
            </a:r>
          </a:p>
          <a:p>
            <a:pPr marL="285750" indent="-285750" algn="ctr">
              <a:buFont typeface="Arial" panose="020B0604020202020204" pitchFamily="34" charset="0"/>
              <a:buChar char="•"/>
            </a:pPr>
            <a:r>
              <a:rPr lang="en-GB" dirty="0">
                <a:latin typeface="Futura Next Book" panose="020B0502020204020303"/>
              </a:rPr>
              <a:t>Gross motor skills</a:t>
            </a:r>
          </a:p>
          <a:p>
            <a:pPr marL="285750" indent="-285750" algn="ctr">
              <a:buFont typeface="Arial" panose="020B0604020202020204" pitchFamily="34" charset="0"/>
              <a:buChar char="•"/>
            </a:pPr>
            <a:r>
              <a:rPr lang="en-GB" dirty="0">
                <a:latin typeface="Futura Next Book" panose="020B0502020204020303"/>
              </a:rPr>
              <a:t>Fine Motor skills</a:t>
            </a:r>
          </a:p>
        </p:txBody>
      </p:sp>
      <p:sp>
        <p:nvSpPr>
          <p:cNvPr id="8" name="TextBox 7"/>
          <p:cNvSpPr txBox="1"/>
          <p:nvPr/>
        </p:nvSpPr>
        <p:spPr>
          <a:xfrm>
            <a:off x="2064713" y="3190303"/>
            <a:ext cx="3157832" cy="1015663"/>
          </a:xfrm>
          <a:prstGeom prst="rect">
            <a:avLst/>
          </a:prstGeom>
          <a:noFill/>
        </p:spPr>
        <p:txBody>
          <a:bodyPr wrap="square" rtlCol="0">
            <a:spAutoFit/>
          </a:bodyPr>
          <a:lstStyle/>
          <a:p>
            <a:pPr algn="ctr"/>
            <a:r>
              <a:rPr lang="en-GB" sz="2400" b="1" dirty="0">
                <a:solidFill>
                  <a:srgbClr val="0070C0"/>
                </a:solidFill>
                <a:latin typeface="Futura Next Book" panose="020B0502020204020303"/>
              </a:rPr>
              <a:t>Maths</a:t>
            </a:r>
          </a:p>
          <a:p>
            <a:pPr marL="285750" indent="-285750" algn="ctr">
              <a:buFont typeface="Arial" panose="020B0604020202020204" pitchFamily="34" charset="0"/>
              <a:buChar char="•"/>
            </a:pPr>
            <a:r>
              <a:rPr lang="en-GB" dirty="0">
                <a:latin typeface="Futura Next Book" panose="020B0502020204020303"/>
              </a:rPr>
              <a:t>Number</a:t>
            </a:r>
          </a:p>
          <a:p>
            <a:pPr marL="285750" indent="-285750" algn="ctr">
              <a:buFont typeface="Arial" panose="020B0604020202020204" pitchFamily="34" charset="0"/>
              <a:buChar char="•"/>
            </a:pPr>
            <a:r>
              <a:rPr lang="en-GB" dirty="0">
                <a:latin typeface="Futura Next Book" panose="020B0502020204020303"/>
              </a:rPr>
              <a:t>Number patterns</a:t>
            </a:r>
          </a:p>
        </p:txBody>
      </p:sp>
      <p:sp>
        <p:nvSpPr>
          <p:cNvPr id="9" name="TextBox 8"/>
          <p:cNvSpPr txBox="1"/>
          <p:nvPr/>
        </p:nvSpPr>
        <p:spPr>
          <a:xfrm>
            <a:off x="8082017" y="3156445"/>
            <a:ext cx="2336800" cy="1292662"/>
          </a:xfrm>
          <a:prstGeom prst="rect">
            <a:avLst/>
          </a:prstGeom>
          <a:noFill/>
        </p:spPr>
        <p:txBody>
          <a:bodyPr wrap="square" rtlCol="0">
            <a:spAutoFit/>
          </a:bodyPr>
          <a:lstStyle/>
          <a:p>
            <a:pPr algn="ctr"/>
            <a:r>
              <a:rPr lang="en-GB" sz="2400" b="1" dirty="0">
                <a:solidFill>
                  <a:srgbClr val="FF0000"/>
                </a:solidFill>
                <a:latin typeface="Futura Next Book" panose="020B0502020204020303"/>
              </a:rPr>
              <a:t>Literacy</a:t>
            </a:r>
          </a:p>
          <a:p>
            <a:pPr marL="285750" indent="-285750" algn="ctr">
              <a:buFont typeface="Arial" panose="020B0604020202020204" pitchFamily="34" charset="0"/>
              <a:buChar char="•"/>
            </a:pPr>
            <a:r>
              <a:rPr lang="en-GB" dirty="0">
                <a:latin typeface="Futura Next Book" panose="020B0502020204020303"/>
              </a:rPr>
              <a:t>Comprehension</a:t>
            </a:r>
          </a:p>
          <a:p>
            <a:pPr marL="285750" indent="-285750" algn="ctr">
              <a:buFont typeface="Arial" panose="020B0604020202020204" pitchFamily="34" charset="0"/>
              <a:buChar char="•"/>
            </a:pPr>
            <a:r>
              <a:rPr lang="en-GB" dirty="0">
                <a:latin typeface="Futura Next Book" panose="020B0502020204020303"/>
              </a:rPr>
              <a:t>Word Reading</a:t>
            </a:r>
          </a:p>
          <a:p>
            <a:pPr marL="285750" indent="-285750" algn="ctr">
              <a:buFont typeface="Arial" panose="020B0604020202020204" pitchFamily="34" charset="0"/>
              <a:buChar char="•"/>
            </a:pPr>
            <a:r>
              <a:rPr lang="en-GB" dirty="0">
                <a:latin typeface="Futura Next Book" panose="020B0502020204020303"/>
              </a:rPr>
              <a:t>Writing</a:t>
            </a:r>
          </a:p>
        </p:txBody>
      </p:sp>
      <p:grpSp>
        <p:nvGrpSpPr>
          <p:cNvPr id="38" name="Group 37"/>
          <p:cNvGrpSpPr/>
          <p:nvPr/>
        </p:nvGrpSpPr>
        <p:grpSpPr>
          <a:xfrm>
            <a:off x="4581934" y="4729769"/>
            <a:ext cx="6241541" cy="1938992"/>
            <a:chOff x="4677475" y="4743687"/>
            <a:chExt cx="6241541" cy="1938992"/>
          </a:xfrm>
        </p:grpSpPr>
        <p:sp>
          <p:nvSpPr>
            <p:cNvPr id="10" name="TextBox 9"/>
            <p:cNvSpPr txBox="1"/>
            <p:nvPr/>
          </p:nvSpPr>
          <p:spPr>
            <a:xfrm>
              <a:off x="4677475" y="4743687"/>
              <a:ext cx="2605229" cy="1938992"/>
            </a:xfrm>
            <a:prstGeom prst="rect">
              <a:avLst/>
            </a:prstGeom>
            <a:noFill/>
          </p:spPr>
          <p:txBody>
            <a:bodyPr wrap="square" rtlCol="0">
              <a:spAutoFit/>
            </a:bodyPr>
            <a:lstStyle/>
            <a:p>
              <a:pPr algn="ctr"/>
              <a:r>
                <a:rPr lang="en-GB" sz="2400" b="1" dirty="0">
                  <a:solidFill>
                    <a:schemeClr val="accent6"/>
                  </a:solidFill>
                  <a:latin typeface="Futura Next Book" panose="020B0502020204020303"/>
                </a:rPr>
                <a:t>Understanding the world</a:t>
              </a:r>
            </a:p>
            <a:p>
              <a:pPr marL="285750" indent="-285750" algn="ctr">
                <a:buFont typeface="Arial" panose="020B0604020202020204" pitchFamily="34" charset="0"/>
                <a:buChar char="•"/>
              </a:pPr>
              <a:r>
                <a:rPr lang="en-GB" dirty="0">
                  <a:latin typeface="Futura Next Book" panose="020B0502020204020303"/>
                </a:rPr>
                <a:t>Past and Present</a:t>
              </a:r>
            </a:p>
            <a:p>
              <a:pPr marL="285750" indent="-285750" algn="ctr">
                <a:buFont typeface="Arial" panose="020B0604020202020204" pitchFamily="34" charset="0"/>
                <a:buChar char="•"/>
              </a:pPr>
              <a:r>
                <a:rPr lang="en-GB" dirty="0">
                  <a:latin typeface="Futura Next Book" panose="020B0502020204020303"/>
                </a:rPr>
                <a:t>People, Culture and Communities</a:t>
              </a:r>
            </a:p>
            <a:p>
              <a:pPr marL="285750" indent="-285750" algn="ctr">
                <a:buFont typeface="Arial" panose="020B0604020202020204" pitchFamily="34" charset="0"/>
                <a:buChar char="•"/>
              </a:pPr>
              <a:r>
                <a:rPr lang="en-GB" dirty="0">
                  <a:latin typeface="Futura Next Book" panose="020B0502020204020303"/>
                </a:rPr>
                <a:t>The Natural World</a:t>
              </a:r>
            </a:p>
          </p:txBody>
        </p:sp>
        <p:sp>
          <p:nvSpPr>
            <p:cNvPr id="11" name="TextBox 10"/>
            <p:cNvSpPr txBox="1"/>
            <p:nvPr/>
          </p:nvSpPr>
          <p:spPr>
            <a:xfrm>
              <a:off x="8475998" y="4743687"/>
              <a:ext cx="2443018" cy="1938992"/>
            </a:xfrm>
            <a:prstGeom prst="rect">
              <a:avLst/>
            </a:prstGeom>
            <a:noFill/>
          </p:spPr>
          <p:txBody>
            <a:bodyPr wrap="square" rtlCol="0">
              <a:spAutoFit/>
            </a:bodyPr>
            <a:lstStyle/>
            <a:p>
              <a:pPr algn="ctr"/>
              <a:r>
                <a:rPr lang="en-GB" sz="2400" b="1" dirty="0">
                  <a:solidFill>
                    <a:schemeClr val="accent6"/>
                  </a:solidFill>
                  <a:latin typeface="Futura Next Book" panose="020B0502020204020303"/>
                </a:rPr>
                <a:t>Expressive Arts and Design</a:t>
              </a:r>
              <a:endParaRPr lang="en-GB" sz="2400" dirty="0">
                <a:solidFill>
                  <a:schemeClr val="accent6"/>
                </a:solidFill>
                <a:latin typeface="Futura Next Book" panose="020B0502020204020303"/>
              </a:endParaRPr>
            </a:p>
            <a:p>
              <a:pPr marL="342900" indent="-342900" algn="ctr">
                <a:buFont typeface="Arial" panose="020B0604020202020204" pitchFamily="34" charset="0"/>
                <a:buChar char="•"/>
              </a:pPr>
              <a:r>
                <a:rPr lang="en-GB" dirty="0">
                  <a:latin typeface="Futura Next Book" panose="020B0502020204020303"/>
                </a:rPr>
                <a:t>Creating with materials</a:t>
              </a:r>
            </a:p>
            <a:p>
              <a:pPr marL="342900" indent="-342900" algn="ctr">
                <a:buFont typeface="Arial" panose="020B0604020202020204" pitchFamily="34" charset="0"/>
                <a:buChar char="•"/>
              </a:pPr>
              <a:r>
                <a:rPr lang="en-GB" dirty="0">
                  <a:latin typeface="Futura Next Book" panose="020B0502020204020303"/>
                </a:rPr>
                <a:t>Being imaginative and expressive</a:t>
              </a:r>
            </a:p>
          </p:txBody>
        </p:sp>
      </p:grpSp>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276" y="5201587"/>
            <a:ext cx="3749854" cy="1562439"/>
          </a:xfrm>
          <a:prstGeom prst="rect">
            <a:avLst/>
          </a:prstGeom>
        </p:spPr>
      </p:pic>
    </p:spTree>
    <p:extLst>
      <p:ext uri="{BB962C8B-B14F-4D97-AF65-F5344CB8AC3E}">
        <p14:creationId xmlns:p14="http://schemas.microsoft.com/office/powerpoint/2010/main" val="2044720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fltVal val="0"/>
                                          </p:val>
                                        </p:tav>
                                        <p:tav tm="100000">
                                          <p:val>
                                            <p:strVal val="#ppt_w"/>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style.rotation</p:attrName>
                                        </p:attrNameLst>
                                      </p:cBhvr>
                                      <p:tavLst>
                                        <p:tav tm="0">
                                          <p:val>
                                            <p:fltVal val="90"/>
                                          </p:val>
                                        </p:tav>
                                        <p:tav tm="100000">
                                          <p:val>
                                            <p:fltVal val="0"/>
                                          </p:val>
                                        </p:tav>
                                      </p:tavLst>
                                    </p:anim>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80">
                                          <p:stCondLst>
                                            <p:cond delay="0"/>
                                          </p:stCondLst>
                                        </p:cTn>
                                        <p:tgtEl>
                                          <p:spTgt spid="9"/>
                                        </p:tgtEl>
                                      </p:cBhvr>
                                    </p:animEffect>
                                    <p:anim calcmode="lin" valueType="num">
                                      <p:cBhvr>
                                        <p:cTn id="3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8" dur="26">
                                          <p:stCondLst>
                                            <p:cond delay="650"/>
                                          </p:stCondLst>
                                        </p:cTn>
                                        <p:tgtEl>
                                          <p:spTgt spid="9"/>
                                        </p:tgtEl>
                                      </p:cBhvr>
                                      <p:to x="100000" y="60000"/>
                                    </p:animScale>
                                    <p:animScale>
                                      <p:cBhvr>
                                        <p:cTn id="39" dur="166" decel="50000">
                                          <p:stCondLst>
                                            <p:cond delay="676"/>
                                          </p:stCondLst>
                                        </p:cTn>
                                        <p:tgtEl>
                                          <p:spTgt spid="9"/>
                                        </p:tgtEl>
                                      </p:cBhvr>
                                      <p:to x="100000" y="100000"/>
                                    </p:animScale>
                                    <p:animScale>
                                      <p:cBhvr>
                                        <p:cTn id="40" dur="26">
                                          <p:stCondLst>
                                            <p:cond delay="1312"/>
                                          </p:stCondLst>
                                        </p:cTn>
                                        <p:tgtEl>
                                          <p:spTgt spid="9"/>
                                        </p:tgtEl>
                                      </p:cBhvr>
                                      <p:to x="100000" y="80000"/>
                                    </p:animScale>
                                    <p:animScale>
                                      <p:cBhvr>
                                        <p:cTn id="41" dur="166" decel="50000">
                                          <p:stCondLst>
                                            <p:cond delay="1338"/>
                                          </p:stCondLst>
                                        </p:cTn>
                                        <p:tgtEl>
                                          <p:spTgt spid="9"/>
                                        </p:tgtEl>
                                      </p:cBhvr>
                                      <p:to x="100000" y="100000"/>
                                    </p:animScale>
                                    <p:animScale>
                                      <p:cBhvr>
                                        <p:cTn id="42" dur="26">
                                          <p:stCondLst>
                                            <p:cond delay="1642"/>
                                          </p:stCondLst>
                                        </p:cTn>
                                        <p:tgtEl>
                                          <p:spTgt spid="9"/>
                                        </p:tgtEl>
                                      </p:cBhvr>
                                      <p:to x="100000" y="90000"/>
                                    </p:animScale>
                                    <p:animScale>
                                      <p:cBhvr>
                                        <p:cTn id="43" dur="166" decel="50000">
                                          <p:stCondLst>
                                            <p:cond delay="1668"/>
                                          </p:stCondLst>
                                        </p:cTn>
                                        <p:tgtEl>
                                          <p:spTgt spid="9"/>
                                        </p:tgtEl>
                                      </p:cBhvr>
                                      <p:to x="100000" y="100000"/>
                                    </p:animScale>
                                    <p:animScale>
                                      <p:cBhvr>
                                        <p:cTn id="44" dur="26">
                                          <p:stCondLst>
                                            <p:cond delay="1808"/>
                                          </p:stCondLst>
                                        </p:cTn>
                                        <p:tgtEl>
                                          <p:spTgt spid="9"/>
                                        </p:tgtEl>
                                      </p:cBhvr>
                                      <p:to x="100000" y="95000"/>
                                    </p:animScale>
                                    <p:animScale>
                                      <p:cBhvr>
                                        <p:cTn id="45" dur="166" decel="50000">
                                          <p:stCondLst>
                                            <p:cond delay="1834"/>
                                          </p:stCondLst>
                                        </p:cTn>
                                        <p:tgtEl>
                                          <p:spTgt spid="9"/>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barn(inVertical)">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6668"/>
            <a:ext cx="10515600" cy="1325563"/>
          </a:xfrm>
        </p:spPr>
        <p:txBody>
          <a:bodyPr>
            <a:normAutofit/>
          </a:bodyPr>
          <a:lstStyle/>
          <a:p>
            <a:pPr algn="ctr"/>
            <a:r>
              <a:rPr lang="en-GB" sz="4800" b="1" dirty="0">
                <a:latin typeface="Futura Next Book" panose="020B0502020204020303" pitchFamily="34" charset="0"/>
              </a:rPr>
              <a:t>How we cover the curriculum?</a:t>
            </a:r>
          </a:p>
        </p:txBody>
      </p:sp>
      <p:sp>
        <p:nvSpPr>
          <p:cNvPr id="8" name="TextBox 7"/>
          <p:cNvSpPr txBox="1"/>
          <p:nvPr/>
        </p:nvSpPr>
        <p:spPr>
          <a:xfrm>
            <a:off x="2948065" y="1603947"/>
            <a:ext cx="6295869" cy="2677656"/>
          </a:xfrm>
          <a:prstGeom prst="rect">
            <a:avLst/>
          </a:prstGeom>
          <a:noFill/>
        </p:spPr>
        <p:txBody>
          <a:bodyPr wrap="square" rtlCol="0">
            <a:spAutoFit/>
          </a:bodyPr>
          <a:lstStyle/>
          <a:p>
            <a:pPr algn="ctr"/>
            <a:r>
              <a:rPr lang="en-GB" sz="2800" dirty="0">
                <a:latin typeface="Futura Next Book" panose="020B0502020204020303"/>
              </a:rPr>
              <a:t>Monday – Literacy focus</a:t>
            </a:r>
          </a:p>
          <a:p>
            <a:pPr algn="ctr"/>
            <a:r>
              <a:rPr lang="en-GB" sz="2800" dirty="0">
                <a:latin typeface="Futura Next Book" panose="020B0502020204020303"/>
              </a:rPr>
              <a:t>Tuesday – Literacy focus</a:t>
            </a:r>
          </a:p>
          <a:p>
            <a:pPr algn="ctr"/>
            <a:r>
              <a:rPr lang="en-GB" sz="2800" dirty="0">
                <a:latin typeface="Futura Next Book" panose="020B0502020204020303"/>
              </a:rPr>
              <a:t>Wednesday – Maths focus</a:t>
            </a:r>
          </a:p>
          <a:p>
            <a:pPr algn="ctr"/>
            <a:r>
              <a:rPr lang="en-GB" sz="2800" dirty="0">
                <a:latin typeface="Futura Next Book" panose="020B0502020204020303"/>
              </a:rPr>
              <a:t>Thursday – Maths focus</a:t>
            </a:r>
          </a:p>
          <a:p>
            <a:pPr algn="ctr"/>
            <a:r>
              <a:rPr lang="en-GB" sz="2800" dirty="0">
                <a:latin typeface="Futura Next Book" panose="020B0502020204020303"/>
              </a:rPr>
              <a:t>Friday – PSHE Focus</a:t>
            </a:r>
          </a:p>
          <a:p>
            <a:pPr algn="ctr"/>
            <a:r>
              <a:rPr lang="en-GB" sz="2800" dirty="0">
                <a:latin typeface="Futura Next Book" panose="020B0502020204020303"/>
              </a:rPr>
              <a:t>Afternoon sessions – Topic focus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8763" y="4572001"/>
            <a:ext cx="3039518" cy="2022661"/>
          </a:xfrm>
          <a:prstGeom prst="rect">
            <a:avLst/>
          </a:prstGeom>
        </p:spPr>
      </p:pic>
    </p:spTree>
    <p:extLst>
      <p:ext uri="{BB962C8B-B14F-4D97-AF65-F5344CB8AC3E}">
        <p14:creationId xmlns:p14="http://schemas.microsoft.com/office/powerpoint/2010/main" val="2987975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2696"/>
          </a:xfrm>
        </p:spPr>
        <p:txBody>
          <a:bodyPr>
            <a:normAutofit/>
          </a:bodyPr>
          <a:lstStyle/>
          <a:p>
            <a:pPr algn="ctr"/>
            <a:r>
              <a:rPr lang="en-GB" sz="3700" b="1" dirty="0">
                <a:latin typeface="Futura Next Book" panose="020B0502020204020303" pitchFamily="34" charset="0"/>
              </a:rPr>
              <a:t>Phonics – Little </a:t>
            </a:r>
            <a:r>
              <a:rPr lang="en-GB" sz="3700" b="1" dirty="0" err="1">
                <a:latin typeface="Futura Next Book" panose="020B0502020204020303" pitchFamily="34" charset="0"/>
              </a:rPr>
              <a:t>Wandle</a:t>
            </a:r>
            <a:endParaRPr lang="en-GB" sz="3700" b="1" dirty="0">
              <a:latin typeface="Futura Next Book" panose="020B0502020204020303" pitchFamily="34" charset="0"/>
            </a:endParaRPr>
          </a:p>
        </p:txBody>
      </p:sp>
      <p:sp>
        <p:nvSpPr>
          <p:cNvPr id="3" name="Content Placeholder 2"/>
          <p:cNvSpPr>
            <a:spLocks noGrp="1"/>
          </p:cNvSpPr>
          <p:nvPr>
            <p:ph idx="1"/>
          </p:nvPr>
        </p:nvSpPr>
        <p:spPr>
          <a:xfrm>
            <a:off x="1213815" y="952909"/>
            <a:ext cx="10828283" cy="5320315"/>
          </a:xfrm>
        </p:spPr>
        <p:txBody>
          <a:bodyPr>
            <a:normAutofit fontScale="92500" lnSpcReduction="10000"/>
          </a:bodyPr>
          <a:lstStyle/>
          <a:p>
            <a:pPr marL="0" indent="0">
              <a:lnSpc>
                <a:spcPct val="110000"/>
              </a:lnSpc>
              <a:spcBef>
                <a:spcPct val="0"/>
              </a:spcBef>
              <a:buNone/>
            </a:pPr>
            <a:endParaRPr lang="en-GB" sz="4800" dirty="0">
              <a:latin typeface="Futura Next Book" panose="020B0502020204020303" pitchFamily="34" charset="0"/>
              <a:ea typeface="+mj-ea"/>
              <a:cs typeface="+mj-cs"/>
            </a:endParaRPr>
          </a:p>
          <a:p>
            <a:pPr>
              <a:lnSpc>
                <a:spcPct val="110000"/>
              </a:lnSpc>
              <a:spcBef>
                <a:spcPct val="0"/>
              </a:spcBef>
            </a:pPr>
            <a:r>
              <a:rPr lang="en-GB" sz="3000" dirty="0">
                <a:latin typeface="Futura Next Book" panose="020B0502020204020303" pitchFamily="34" charset="0"/>
                <a:ea typeface="+mj-ea"/>
                <a:cs typeface="+mj-cs"/>
              </a:rPr>
              <a:t>Phonics is taught daily</a:t>
            </a:r>
          </a:p>
          <a:p>
            <a:pPr>
              <a:lnSpc>
                <a:spcPct val="110000"/>
              </a:lnSpc>
              <a:spcBef>
                <a:spcPct val="0"/>
              </a:spcBef>
            </a:pPr>
            <a:r>
              <a:rPr lang="en-GB" sz="3000" dirty="0">
                <a:latin typeface="Futura Next Book" panose="020B0502020204020303" pitchFamily="34" charset="0"/>
                <a:ea typeface="+mj-ea"/>
                <a:cs typeface="+mj-cs"/>
              </a:rPr>
              <a:t>4 sounds introduced weekly, with a review at the end of the week</a:t>
            </a:r>
          </a:p>
          <a:p>
            <a:pPr>
              <a:lnSpc>
                <a:spcPct val="110000"/>
              </a:lnSpc>
              <a:spcBef>
                <a:spcPct val="0"/>
              </a:spcBef>
            </a:pPr>
            <a:r>
              <a:rPr lang="en-GB" sz="3000" dirty="0">
                <a:latin typeface="Futura Next Book" panose="020B0502020204020303" pitchFamily="34" charset="0"/>
                <a:ea typeface="+mj-ea"/>
                <a:cs typeface="+mj-cs"/>
              </a:rPr>
              <a:t>Reading squad is carried out 3 times a week for 20 minutes</a:t>
            </a:r>
          </a:p>
          <a:p>
            <a:pPr>
              <a:lnSpc>
                <a:spcPct val="110000"/>
              </a:lnSpc>
              <a:spcBef>
                <a:spcPct val="0"/>
              </a:spcBef>
            </a:pPr>
            <a:r>
              <a:rPr lang="en-GB" sz="3000" dirty="0">
                <a:latin typeface="Futura Next Book" panose="020B0502020204020303" pitchFamily="34" charset="0"/>
                <a:ea typeface="+mj-ea"/>
                <a:cs typeface="+mj-cs"/>
              </a:rPr>
              <a:t>They read the same book and have a different focus each sessions</a:t>
            </a:r>
          </a:p>
          <a:p>
            <a:pPr>
              <a:lnSpc>
                <a:spcPct val="110000"/>
              </a:lnSpc>
              <a:spcBef>
                <a:spcPct val="0"/>
              </a:spcBef>
            </a:pPr>
            <a:r>
              <a:rPr lang="en-GB" sz="3000" dirty="0">
                <a:latin typeface="Futura Next Book" panose="020B0502020204020303" pitchFamily="34" charset="0"/>
                <a:ea typeface="+mj-ea"/>
                <a:cs typeface="+mj-cs"/>
              </a:rPr>
              <a:t>These books will be sent home on Friday with Reading Record book</a:t>
            </a:r>
          </a:p>
          <a:p>
            <a:pPr>
              <a:lnSpc>
                <a:spcPct val="110000"/>
              </a:lnSpc>
              <a:spcBef>
                <a:spcPct val="0"/>
              </a:spcBef>
            </a:pPr>
            <a:r>
              <a:rPr lang="en-GB" sz="3000" dirty="0">
                <a:latin typeface="Futura Next Book" panose="020B0502020204020303" pitchFamily="34" charset="0"/>
                <a:ea typeface="+mj-ea"/>
                <a:cs typeface="+mj-cs"/>
              </a:rPr>
              <a:t>When you hear your child read please sign their reading record and return it to school on the following Tuesday</a:t>
            </a:r>
          </a:p>
          <a:p>
            <a:pPr>
              <a:lnSpc>
                <a:spcPct val="110000"/>
              </a:lnSpc>
              <a:spcBef>
                <a:spcPct val="0"/>
              </a:spcBef>
            </a:pPr>
            <a:endParaRPr lang="en-GB" sz="5000" dirty="0">
              <a:latin typeface="Futura Next Book" panose="020B0502020204020303" pitchFamily="34" charset="0"/>
              <a:ea typeface="+mj-ea"/>
              <a:cs typeface="+mj-cs"/>
            </a:endParaRPr>
          </a:p>
          <a:p>
            <a:endParaRPr lang="en-GB" dirty="0">
              <a:latin typeface="Comic Sans MS" panose="030F0702030302020204" pitchFamily="66"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3606" y="150566"/>
            <a:ext cx="2139582" cy="1604686"/>
          </a:xfrm>
          <a:prstGeom prst="rect">
            <a:avLst/>
          </a:prstGeom>
        </p:spPr>
      </p:pic>
      <p:pic>
        <p:nvPicPr>
          <p:cNvPr id="5" name="Picture 4">
            <a:extLst>
              <a:ext uri="{FF2B5EF4-FFF2-40B4-BE49-F238E27FC236}">
                <a16:creationId xmlns:a16="http://schemas.microsoft.com/office/drawing/2014/main" id="{24E1CB93-B237-46B8-8BBF-A424C179A41F}"/>
              </a:ext>
            </a:extLst>
          </p:cNvPr>
          <p:cNvPicPr>
            <a:picLocks noChangeAspect="1"/>
          </p:cNvPicPr>
          <p:nvPr/>
        </p:nvPicPr>
        <p:blipFill>
          <a:blip r:embed="rId4"/>
          <a:stretch>
            <a:fillRect/>
          </a:stretch>
        </p:blipFill>
        <p:spPr>
          <a:xfrm>
            <a:off x="1616821" y="336719"/>
            <a:ext cx="1247447" cy="1151489"/>
          </a:xfrm>
          <a:prstGeom prst="ellipse">
            <a:avLst/>
          </a:prstGeom>
        </p:spPr>
      </p:pic>
    </p:spTree>
    <p:extLst>
      <p:ext uri="{BB962C8B-B14F-4D97-AF65-F5344CB8AC3E}">
        <p14:creationId xmlns:p14="http://schemas.microsoft.com/office/powerpoint/2010/main" val="1900524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15206EF-C0A1-4F72-A72A-96E062E18C1A}"/>
              </a:ext>
            </a:extLst>
          </p:cNvPr>
          <p:cNvSpPr txBox="1"/>
          <p:nvPr/>
        </p:nvSpPr>
        <p:spPr>
          <a:xfrm>
            <a:off x="3317327" y="409905"/>
            <a:ext cx="6093372" cy="1231106"/>
          </a:xfrm>
          <a:prstGeom prst="rect">
            <a:avLst/>
          </a:prstGeom>
          <a:noFill/>
        </p:spPr>
        <p:txBody>
          <a:bodyPr wrap="square">
            <a:spAutoFit/>
          </a:bodyPr>
          <a:lstStyle/>
          <a:p>
            <a:r>
              <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rPr>
              <a:t>Phonics – Little </a:t>
            </a:r>
            <a:r>
              <a:rPr kumimoji="0" lang="en-GB" sz="3700" b="1" i="0" u="none" strike="noStrike" kern="1200" cap="none" spc="0" normalizeH="0" baseline="0" noProof="0" dirty="0" err="1">
                <a:ln>
                  <a:noFill/>
                </a:ln>
                <a:solidFill>
                  <a:srgbClr val="31B4E6">
                    <a:lumMod val="75000"/>
                  </a:srgbClr>
                </a:solidFill>
                <a:effectLst/>
                <a:uLnTx/>
                <a:uFillTx/>
                <a:latin typeface="Futura Next Book" panose="020B0502020204020303" pitchFamily="34" charset="0"/>
                <a:ea typeface="+mj-ea"/>
                <a:cs typeface="+mj-cs"/>
              </a:rPr>
              <a:t>Wandle</a:t>
            </a:r>
            <a:endPar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endParaRPr>
          </a:p>
          <a:p>
            <a:pPr algn="ctr"/>
            <a:r>
              <a:rPr lang="en-GB" sz="3700" b="1" dirty="0">
                <a:solidFill>
                  <a:srgbClr val="31B4E6">
                    <a:lumMod val="75000"/>
                  </a:srgbClr>
                </a:solidFill>
                <a:latin typeface="Futura Next Book" panose="020B0502020204020303" pitchFamily="34" charset="0"/>
                <a:ea typeface="+mj-ea"/>
                <a:cs typeface="+mj-cs"/>
              </a:rPr>
              <a:t>Support for Parents</a:t>
            </a:r>
            <a:endParaRPr lang="en-GB" dirty="0"/>
          </a:p>
        </p:txBody>
      </p:sp>
      <p:pic>
        <p:nvPicPr>
          <p:cNvPr id="3" name="Picture 2">
            <a:extLst>
              <a:ext uri="{FF2B5EF4-FFF2-40B4-BE49-F238E27FC236}">
                <a16:creationId xmlns:a16="http://schemas.microsoft.com/office/drawing/2014/main" id="{DB575A0A-47B9-42AB-B9C3-744698BD03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30567" y="2790495"/>
            <a:ext cx="3657600" cy="3657600"/>
          </a:xfrm>
          <a:prstGeom prst="rect">
            <a:avLst/>
          </a:prstGeom>
        </p:spPr>
      </p:pic>
      <p:pic>
        <p:nvPicPr>
          <p:cNvPr id="6" name="Picture 5">
            <a:extLst>
              <a:ext uri="{FF2B5EF4-FFF2-40B4-BE49-F238E27FC236}">
                <a16:creationId xmlns:a16="http://schemas.microsoft.com/office/drawing/2014/main" id="{015B3CCB-9852-401B-A290-2E409FD87F75}"/>
              </a:ext>
            </a:extLst>
          </p:cNvPr>
          <p:cNvPicPr>
            <a:picLocks noChangeAspect="1"/>
          </p:cNvPicPr>
          <p:nvPr/>
        </p:nvPicPr>
        <p:blipFill>
          <a:blip r:embed="rId3"/>
          <a:stretch>
            <a:fillRect/>
          </a:stretch>
        </p:blipFill>
        <p:spPr>
          <a:xfrm>
            <a:off x="166393" y="180881"/>
            <a:ext cx="2229966" cy="2058430"/>
          </a:xfrm>
          <a:prstGeom prst="ellipse">
            <a:avLst/>
          </a:prstGeom>
        </p:spPr>
      </p:pic>
      <p:pic>
        <p:nvPicPr>
          <p:cNvPr id="8" name="Picture 7">
            <a:extLst>
              <a:ext uri="{FF2B5EF4-FFF2-40B4-BE49-F238E27FC236}">
                <a16:creationId xmlns:a16="http://schemas.microsoft.com/office/drawing/2014/main" id="{2530BDE6-4F20-4E8B-8E9E-A4885B4AFD72}"/>
              </a:ext>
            </a:extLst>
          </p:cNvPr>
          <p:cNvPicPr>
            <a:picLocks noChangeAspect="1"/>
          </p:cNvPicPr>
          <p:nvPr/>
        </p:nvPicPr>
        <p:blipFill>
          <a:blip r:embed="rId4"/>
          <a:stretch>
            <a:fillRect/>
          </a:stretch>
        </p:blipFill>
        <p:spPr>
          <a:xfrm>
            <a:off x="9158000" y="409905"/>
            <a:ext cx="2694187" cy="2643353"/>
          </a:xfrm>
          <a:prstGeom prst="ellipse">
            <a:avLst/>
          </a:prstGeom>
        </p:spPr>
      </p:pic>
    </p:spTree>
    <p:extLst>
      <p:ext uri="{BB962C8B-B14F-4D97-AF65-F5344CB8AC3E}">
        <p14:creationId xmlns:p14="http://schemas.microsoft.com/office/powerpoint/2010/main" val="902146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981AA4-C9B2-48E7-BA0E-AC37E07D4E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6247" y="2782612"/>
            <a:ext cx="3279228" cy="3279228"/>
          </a:xfrm>
          <a:prstGeom prst="rect">
            <a:avLst/>
          </a:prstGeom>
        </p:spPr>
      </p:pic>
      <p:sp>
        <p:nvSpPr>
          <p:cNvPr id="9" name="TextBox 8">
            <a:extLst>
              <a:ext uri="{FF2B5EF4-FFF2-40B4-BE49-F238E27FC236}">
                <a16:creationId xmlns:a16="http://schemas.microsoft.com/office/drawing/2014/main" id="{015206EF-C0A1-4F72-A72A-96E062E18C1A}"/>
              </a:ext>
            </a:extLst>
          </p:cNvPr>
          <p:cNvSpPr txBox="1"/>
          <p:nvPr/>
        </p:nvSpPr>
        <p:spPr>
          <a:xfrm>
            <a:off x="3175438" y="157656"/>
            <a:ext cx="6093372" cy="1231106"/>
          </a:xfrm>
          <a:prstGeom prst="rect">
            <a:avLst/>
          </a:prstGeom>
          <a:noFill/>
        </p:spPr>
        <p:txBody>
          <a:bodyPr wrap="square">
            <a:spAutoFit/>
          </a:bodyPr>
          <a:lstStyle/>
          <a:p>
            <a:pPr algn="ctr"/>
            <a:r>
              <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rPr>
              <a:t>Phonics – Little </a:t>
            </a:r>
            <a:r>
              <a:rPr kumimoji="0" lang="en-GB" sz="3700" b="1" i="0" u="none" strike="noStrike" kern="1200" cap="none" spc="0" normalizeH="0" baseline="0" noProof="0" dirty="0" err="1">
                <a:ln>
                  <a:noFill/>
                </a:ln>
                <a:solidFill>
                  <a:srgbClr val="31B4E6">
                    <a:lumMod val="75000"/>
                  </a:srgbClr>
                </a:solidFill>
                <a:effectLst/>
                <a:uLnTx/>
                <a:uFillTx/>
                <a:latin typeface="Futura Next Book" panose="020B0502020204020303" pitchFamily="34" charset="0"/>
                <a:ea typeface="+mj-ea"/>
                <a:cs typeface="+mj-cs"/>
              </a:rPr>
              <a:t>Wandle</a:t>
            </a:r>
            <a:endPar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endParaRPr>
          </a:p>
          <a:p>
            <a:pPr algn="ctr"/>
            <a:r>
              <a:rPr lang="en-GB" sz="3700" b="1" dirty="0">
                <a:solidFill>
                  <a:srgbClr val="31B4E6">
                    <a:lumMod val="75000"/>
                  </a:srgbClr>
                </a:solidFill>
                <a:latin typeface="Futura Next Book" panose="020B0502020204020303" pitchFamily="34" charset="0"/>
                <a:ea typeface="+mj-ea"/>
                <a:cs typeface="+mj-cs"/>
              </a:rPr>
              <a:t>Resources to use at home</a:t>
            </a:r>
            <a:endParaRPr lang="en-GB" dirty="0"/>
          </a:p>
        </p:txBody>
      </p:sp>
      <p:pic>
        <p:nvPicPr>
          <p:cNvPr id="13" name="Picture 12">
            <a:extLst>
              <a:ext uri="{FF2B5EF4-FFF2-40B4-BE49-F238E27FC236}">
                <a16:creationId xmlns:a16="http://schemas.microsoft.com/office/drawing/2014/main" id="{32AFF2B0-0AFF-4240-A7CD-E1E48E83ADDA}"/>
              </a:ext>
            </a:extLst>
          </p:cNvPr>
          <p:cNvPicPr>
            <a:picLocks noChangeAspect="1"/>
          </p:cNvPicPr>
          <p:nvPr/>
        </p:nvPicPr>
        <p:blipFill>
          <a:blip r:embed="rId3"/>
          <a:stretch>
            <a:fillRect/>
          </a:stretch>
        </p:blipFill>
        <p:spPr>
          <a:xfrm>
            <a:off x="867105" y="1707813"/>
            <a:ext cx="3279228" cy="4992531"/>
          </a:xfrm>
          <a:prstGeom prst="rect">
            <a:avLst/>
          </a:prstGeom>
        </p:spPr>
      </p:pic>
    </p:spTree>
    <p:extLst>
      <p:ext uri="{BB962C8B-B14F-4D97-AF65-F5344CB8AC3E}">
        <p14:creationId xmlns:p14="http://schemas.microsoft.com/office/powerpoint/2010/main" val="2679152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5202" y="354160"/>
            <a:ext cx="8911687" cy="1280890"/>
          </a:xfrm>
        </p:spPr>
        <p:txBody>
          <a:bodyPr>
            <a:normAutofit/>
          </a:bodyPr>
          <a:lstStyle/>
          <a:p>
            <a:pPr algn="ctr">
              <a:spcBef>
                <a:spcPts val="1000"/>
              </a:spcBef>
            </a:pPr>
            <a:r>
              <a:rPr lang="en-GB" sz="4800" b="1" dirty="0">
                <a:latin typeface="Futura Next Book" panose="020B0502020204020303" pitchFamily="34" charset="0"/>
              </a:rPr>
              <a:t>Homework</a:t>
            </a:r>
          </a:p>
        </p:txBody>
      </p:sp>
      <p:sp>
        <p:nvSpPr>
          <p:cNvPr id="3" name="Content Placeholder 2"/>
          <p:cNvSpPr>
            <a:spLocks noGrp="1"/>
          </p:cNvSpPr>
          <p:nvPr>
            <p:ph idx="1"/>
          </p:nvPr>
        </p:nvSpPr>
        <p:spPr>
          <a:xfrm>
            <a:off x="2094537" y="1698885"/>
            <a:ext cx="8915400" cy="3777622"/>
          </a:xfrm>
        </p:spPr>
        <p:txBody>
          <a:bodyPr>
            <a:noAutofit/>
          </a:bodyPr>
          <a:lstStyle/>
          <a:p>
            <a:r>
              <a:rPr lang="en-GB" sz="2400" dirty="0">
                <a:latin typeface="Futura Next Book" panose="020B0502020204020303" pitchFamily="34" charset="0"/>
                <a:ea typeface="+mj-ea"/>
                <a:cs typeface="+mj-cs"/>
              </a:rPr>
              <a:t>This year there will be regular tasks for you to do at home with your child. These will be uploaded on Google Classroom on a weekly basis</a:t>
            </a:r>
          </a:p>
          <a:p>
            <a:r>
              <a:rPr lang="en-GB" sz="2400" dirty="0">
                <a:latin typeface="Futura Next Book" panose="020B0502020204020303" pitchFamily="34" charset="0"/>
                <a:ea typeface="+mj-ea"/>
                <a:cs typeface="+mj-cs"/>
              </a:rPr>
              <a:t>You will be able to upload the homework on Google classroom or bring it in to school</a:t>
            </a:r>
          </a:p>
          <a:p>
            <a:r>
              <a:rPr lang="en-GB" sz="2400" dirty="0">
                <a:latin typeface="Futura Next Book" panose="020B0502020204020303" pitchFamily="34" charset="0"/>
                <a:ea typeface="+mj-ea"/>
                <a:cs typeface="+mj-cs"/>
              </a:rPr>
              <a:t>Please hear your child read regularly – reading books will go home on Friday, along with a library book</a:t>
            </a:r>
          </a:p>
          <a:p>
            <a:r>
              <a:rPr lang="en-US" sz="2400" dirty="0">
                <a:latin typeface="Futura Next Book" panose="020B0502020204020303" pitchFamily="34" charset="0"/>
                <a:ea typeface="+mj-ea"/>
                <a:cs typeface="+mj-cs"/>
              </a:rPr>
              <a:t>Help your child learn their tricky words</a:t>
            </a:r>
            <a:endParaRPr lang="en-GB" sz="2400" dirty="0">
              <a:latin typeface="Futura Next Book" panose="020B0502020204020303" pitchFamily="34" charset="0"/>
              <a:ea typeface="+mj-ea"/>
              <a:cs typeface="+mj-cs"/>
            </a:endParaRPr>
          </a:p>
          <a:p>
            <a:r>
              <a:rPr lang="en-GB" sz="2400" dirty="0">
                <a:latin typeface="Futura Next Book" panose="020B0502020204020303" pitchFamily="34" charset="0"/>
                <a:ea typeface="+mj-ea"/>
                <a:cs typeface="+mj-cs"/>
              </a:rPr>
              <a:t>Please keep practising the correct letter formation</a:t>
            </a:r>
          </a:p>
        </p:txBody>
      </p:sp>
      <p:pic>
        <p:nvPicPr>
          <p:cNvPr id="4" name="Picture 3"/>
          <p:cNvPicPr>
            <a:picLocks noChangeAspect="1"/>
          </p:cNvPicPr>
          <p:nvPr/>
        </p:nvPicPr>
        <p:blipFill>
          <a:blip r:embed="rId3"/>
          <a:stretch>
            <a:fillRect/>
          </a:stretch>
        </p:blipFill>
        <p:spPr>
          <a:xfrm>
            <a:off x="9846301" y="4748463"/>
            <a:ext cx="1861177" cy="1861177"/>
          </a:xfrm>
          <a:prstGeom prst="rect">
            <a:avLst/>
          </a:prstGeom>
        </p:spPr>
      </p:pic>
    </p:spTree>
    <p:extLst>
      <p:ext uri="{BB962C8B-B14F-4D97-AF65-F5344CB8AC3E}">
        <p14:creationId xmlns:p14="http://schemas.microsoft.com/office/powerpoint/2010/main" val="3712470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156" y="544735"/>
            <a:ext cx="8911687" cy="1280890"/>
          </a:xfrm>
        </p:spPr>
        <p:txBody>
          <a:bodyPr>
            <a:normAutofit/>
          </a:bodyPr>
          <a:lstStyle/>
          <a:p>
            <a:pPr algn="ctr"/>
            <a:r>
              <a:rPr lang="en-GB" sz="4800" b="1" dirty="0">
                <a:latin typeface="Futura Next Book" panose="020B0502020204020303" pitchFamily="34" charset="0"/>
              </a:rPr>
              <a:t>In General</a:t>
            </a:r>
          </a:p>
        </p:txBody>
      </p:sp>
      <p:sp>
        <p:nvSpPr>
          <p:cNvPr id="3" name="Content Placeholder 2"/>
          <p:cNvSpPr>
            <a:spLocks noGrp="1"/>
          </p:cNvSpPr>
          <p:nvPr>
            <p:ph idx="1"/>
          </p:nvPr>
        </p:nvSpPr>
        <p:spPr>
          <a:xfrm>
            <a:off x="838199" y="1570444"/>
            <a:ext cx="10515600" cy="4669768"/>
          </a:xfrm>
        </p:spPr>
        <p:txBody>
          <a:bodyPr>
            <a:normAutofit fontScale="85000" lnSpcReduction="10000"/>
          </a:bodyPr>
          <a:lstStyle/>
          <a:p>
            <a:endParaRPr lang="en-GB" dirty="0">
              <a:latin typeface="Comic Sans MS" panose="030F0702030302020204" pitchFamily="66" charset="0"/>
            </a:endParaRPr>
          </a:p>
          <a:p>
            <a:r>
              <a:rPr lang="en-GB" sz="3200" dirty="0">
                <a:latin typeface="Futura Next Book" panose="020B0502020204020303" pitchFamily="34" charset="0"/>
                <a:ea typeface="+mj-ea"/>
                <a:cs typeface="+mj-cs"/>
              </a:rPr>
              <a:t>We send out ‘WOW certificates’ every term for you to fill in any achievements your child has made at home or out of school. The first ones will be given around the time of the first parent conference (October)</a:t>
            </a:r>
          </a:p>
          <a:p>
            <a:r>
              <a:rPr lang="en-GB" sz="3200" dirty="0">
                <a:latin typeface="Futura Next Book" panose="020B0502020204020303" pitchFamily="34" charset="0"/>
                <a:ea typeface="+mj-ea"/>
                <a:cs typeface="+mj-cs"/>
              </a:rPr>
              <a:t>We will not be doing formal P.E until the summer term so we will let you know when you need to buy a P.E kit. In the mean time please ensure that your child has named appropriate clothing in school that is suitable for every weather! </a:t>
            </a:r>
          </a:p>
          <a:p>
            <a:r>
              <a:rPr lang="en-GB" sz="3200" dirty="0">
                <a:latin typeface="Futura Next Book" panose="020B0502020204020303" pitchFamily="34" charset="0"/>
                <a:ea typeface="+mj-ea"/>
                <a:cs typeface="+mj-cs"/>
              </a:rPr>
              <a:t>During the day we have a fruit snack – you may provide this for your child but please ensure that it is fruit.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189" y="0"/>
            <a:ext cx="2428875" cy="1885950"/>
          </a:xfrm>
          <a:prstGeom prst="rect">
            <a:avLst/>
          </a:prstGeom>
        </p:spPr>
      </p:pic>
    </p:spTree>
    <p:extLst>
      <p:ext uri="{BB962C8B-B14F-4D97-AF65-F5344CB8AC3E}">
        <p14:creationId xmlns:p14="http://schemas.microsoft.com/office/powerpoint/2010/main" val="3257055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544735"/>
            <a:ext cx="8911687" cy="1280890"/>
          </a:xfrm>
        </p:spPr>
        <p:txBody>
          <a:bodyPr>
            <a:normAutofit/>
          </a:bodyPr>
          <a:lstStyle/>
          <a:p>
            <a:pPr algn="ctr"/>
            <a:r>
              <a:rPr lang="en-GB" sz="4800" b="1" dirty="0">
                <a:latin typeface="Futura Next Book" panose="020B0502020204020303" pitchFamily="34" charset="0"/>
              </a:rPr>
              <a:t>What can I do at home?</a:t>
            </a:r>
          </a:p>
        </p:txBody>
      </p:sp>
      <p:sp>
        <p:nvSpPr>
          <p:cNvPr id="3" name="Content Placeholder 2"/>
          <p:cNvSpPr>
            <a:spLocks noGrp="1"/>
          </p:cNvSpPr>
          <p:nvPr>
            <p:ph idx="1"/>
          </p:nvPr>
        </p:nvSpPr>
        <p:spPr>
          <a:xfrm>
            <a:off x="838199" y="1825625"/>
            <a:ext cx="10515600" cy="4669768"/>
          </a:xfrm>
        </p:spPr>
        <p:txBody>
          <a:bodyPr>
            <a:normAutofit/>
          </a:bodyPr>
          <a:lstStyle/>
          <a:p>
            <a:endParaRPr lang="en-GB" dirty="0">
              <a:latin typeface="Comic Sans MS" panose="030F0702030302020204" pitchFamily="66" charset="0"/>
            </a:endParaRPr>
          </a:p>
          <a:p>
            <a:r>
              <a:rPr lang="en-GB" sz="3200" dirty="0">
                <a:latin typeface="Futura Next Book" panose="020B0502020204020303" pitchFamily="34" charset="0"/>
                <a:ea typeface="+mj-ea"/>
                <a:cs typeface="+mj-cs"/>
              </a:rPr>
              <a:t>Read with my child on a regular basis</a:t>
            </a:r>
          </a:p>
          <a:p>
            <a:r>
              <a:rPr lang="en-GB" sz="3200" dirty="0">
                <a:latin typeface="Futura Next Book" panose="020B0502020204020303" pitchFamily="34" charset="0"/>
                <a:ea typeface="+mj-ea"/>
                <a:cs typeface="+mj-cs"/>
              </a:rPr>
              <a:t> Practise fine motor and gross motor skills</a:t>
            </a:r>
          </a:p>
          <a:p>
            <a:r>
              <a:rPr lang="en-GB" sz="3200" dirty="0">
                <a:latin typeface="Futura Next Book" panose="020B0502020204020303" pitchFamily="34" charset="0"/>
                <a:ea typeface="+mj-ea"/>
                <a:cs typeface="+mj-cs"/>
              </a:rPr>
              <a:t>Practise reading tricky words</a:t>
            </a:r>
          </a:p>
          <a:p>
            <a:r>
              <a:rPr lang="en-GB" sz="3200" dirty="0">
                <a:latin typeface="Futura Next Book" panose="020B0502020204020303" pitchFamily="34" charset="0"/>
                <a:ea typeface="+mj-ea"/>
                <a:cs typeface="+mj-cs"/>
              </a:rPr>
              <a:t>Play with them –asking questions and having conversations </a:t>
            </a:r>
          </a:p>
          <a:p>
            <a:r>
              <a:rPr lang="en-GB" sz="3200" dirty="0">
                <a:latin typeface="Futura Next Book" panose="020B0502020204020303" pitchFamily="34" charset="0"/>
                <a:ea typeface="+mj-ea"/>
                <a:cs typeface="+mj-cs"/>
              </a:rPr>
              <a:t>Helping them to become independent e.g. getting dressed by themselves </a:t>
            </a:r>
          </a:p>
          <a:p>
            <a:endParaRPr lang="en-GB" sz="3200" dirty="0">
              <a:latin typeface="Futura Next Book" panose="020B0502020204020303" pitchFamily="34" charset="0"/>
              <a:ea typeface="+mj-ea"/>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189" y="0"/>
            <a:ext cx="2428875" cy="1885950"/>
          </a:xfrm>
          <a:prstGeom prst="rect">
            <a:avLst/>
          </a:prstGeom>
        </p:spPr>
      </p:pic>
    </p:spTree>
    <p:extLst>
      <p:ext uri="{BB962C8B-B14F-4D97-AF65-F5344CB8AC3E}">
        <p14:creationId xmlns:p14="http://schemas.microsoft.com/office/powerpoint/2010/main" val="1277446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17531" y="700182"/>
            <a:ext cx="7500067" cy="5401072"/>
          </a:xfrm>
          <a:prstGeom prst="rect">
            <a:avLst/>
          </a:prstGeom>
        </p:spPr>
      </p:pic>
    </p:spTree>
    <p:extLst>
      <p:ext uri="{BB962C8B-B14F-4D97-AF65-F5344CB8AC3E}">
        <p14:creationId xmlns:p14="http://schemas.microsoft.com/office/powerpoint/2010/main" val="202685358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1540</TotalTime>
  <Words>515</Words>
  <Application>Microsoft Office PowerPoint</Application>
  <PresentationFormat>Widescreen</PresentationFormat>
  <Paragraphs>97</Paragraphs>
  <Slides>12</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Century Gothic</vt:lpstr>
      <vt:lpstr>Comic Sans MS</vt:lpstr>
      <vt:lpstr>Cooper Black</vt:lpstr>
      <vt:lpstr>Futura Next Book</vt:lpstr>
      <vt:lpstr>Wingdings 3</vt:lpstr>
      <vt:lpstr>Wisp</vt:lpstr>
      <vt:lpstr>Welcome to Reception- A guide for parents  Wednesday 16th September 2026</vt:lpstr>
      <vt:lpstr>Meet the Team</vt:lpstr>
      <vt:lpstr>The Early Learning Goals</vt:lpstr>
      <vt:lpstr>Achieving the Early Learning Goal</vt:lpstr>
      <vt:lpstr>How we cover the curriculum?</vt:lpstr>
      <vt:lpstr>Phonics – Little Wandle</vt:lpstr>
      <vt:lpstr>PowerPoint Presentation</vt:lpstr>
      <vt:lpstr>PowerPoint Presentation</vt:lpstr>
      <vt:lpstr>Homework</vt:lpstr>
      <vt:lpstr>In General</vt:lpstr>
      <vt:lpstr>What can I do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Barcessat</dc:creator>
  <cp:lastModifiedBy>Debra Pearce</cp:lastModifiedBy>
  <cp:revision>174</cp:revision>
  <cp:lastPrinted>2023-09-20T06:55:51Z</cp:lastPrinted>
  <dcterms:created xsi:type="dcterms:W3CDTF">2015-03-04T11:12:29Z</dcterms:created>
  <dcterms:modified xsi:type="dcterms:W3CDTF">2026-09-16T06:59:12Z</dcterms:modified>
</cp:coreProperties>
</file>