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0" r:id="rId5"/>
    <p:sldId id="274" r:id="rId6"/>
    <p:sldId id="261" r:id="rId7"/>
    <p:sldId id="263" r:id="rId8"/>
    <p:sldId id="264" r:id="rId9"/>
    <p:sldId id="273" r:id="rId10"/>
    <p:sldId id="272" r:id="rId11"/>
    <p:sldId id="267" r:id="rId12"/>
    <p:sldId id="265" r:id="rId13"/>
    <p:sldId id="262" r:id="rId14"/>
    <p:sldId id="271" r:id="rId15"/>
    <p:sldId id="270" r:id="rId16"/>
    <p:sldId id="269"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34" autoAdjust="0"/>
    <p:restoredTop sz="94660"/>
  </p:normalViewPr>
  <p:slideViewPr>
    <p:cSldViewPr snapToGrid="0">
      <p:cViewPr varScale="1">
        <p:scale>
          <a:sx n="113" d="100"/>
          <a:sy n="113" d="100"/>
        </p:scale>
        <p:origin x="28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5C85C97-F08D-45F6-9958-4A70F448927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575004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C85C97-F08D-45F6-9958-4A70F448927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4218068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6094995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5C85C97-F08D-45F6-9958-4A70F4489270}"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666710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5C85C97-F08D-45F6-9958-4A70F4489270}" type="datetimeFigureOut">
              <a:rPr lang="en-GB" smtClean="0"/>
              <a:t>09/09/2026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1768710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5C85C97-F08D-45F6-9958-4A70F4489270}" type="datetimeFigureOut">
              <a:rPr lang="en-GB" smtClean="0"/>
              <a:t>09/09/2026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29766160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C85C97-F08D-45F6-9958-4A70F4489270}" type="datetimeFigureOut">
              <a:rPr lang="en-GB" smtClean="0"/>
              <a:t>09/09/2026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2145108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5C85C97-F08D-45F6-9958-4A70F4489270}"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88639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C85C97-F08D-45F6-9958-4A70F4489270}" type="datetimeFigureOut">
              <a:rPr lang="en-GB" smtClean="0"/>
              <a:t>09/09/2026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477456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6652041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1206153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1305139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26372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5C85C97-F08D-45F6-9958-4A70F448927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2822477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C85C97-F08D-45F6-9958-4A70F448927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683191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C85C97-F08D-45F6-9958-4A70F4489270}" type="datetimeFigureOut">
              <a:rPr lang="en-GB" smtClean="0"/>
              <a:t>09/09/2026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9D8D8BC-2781-4836-83E0-2508089E519C}" type="slidenum">
              <a:rPr lang="en-GB" smtClean="0"/>
              <a:t>‹#›</a:t>
            </a:fld>
            <a:endParaRPr lang="en-GB"/>
          </a:p>
        </p:txBody>
      </p:sp>
    </p:spTree>
    <p:extLst>
      <p:ext uri="{BB962C8B-B14F-4D97-AF65-F5344CB8AC3E}">
        <p14:creationId xmlns:p14="http://schemas.microsoft.com/office/powerpoint/2010/main" val="31472244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5C85C97-F08D-45F6-9958-4A70F4489270}" type="datetimeFigureOut">
              <a:rPr lang="en-GB" smtClean="0"/>
              <a:t>09/09/2026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9D8D8BC-2781-4836-83E0-2508089E519C}" type="slidenum">
              <a:rPr lang="en-GB" smtClean="0"/>
              <a:t>‹#›</a:t>
            </a:fld>
            <a:endParaRPr lang="en-GB"/>
          </a:p>
        </p:txBody>
      </p:sp>
    </p:spTree>
    <p:extLst>
      <p:ext uri="{BB962C8B-B14F-4D97-AF65-F5344CB8AC3E}">
        <p14:creationId xmlns:p14="http://schemas.microsoft.com/office/powerpoint/2010/main" val="13855460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pn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2" Type="http://schemas.openxmlformats.org/officeDocument/2006/relationships/hyperlink" Target="mailto:year4@ladybankes.school"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38207" y="2984046"/>
            <a:ext cx="9022285" cy="1655762"/>
          </a:xfrm>
        </p:spPr>
        <p:txBody>
          <a:bodyPr>
            <a:normAutofit/>
          </a:bodyPr>
          <a:lstStyle/>
          <a:p>
            <a:r>
              <a:rPr lang="en-GB" sz="3200" u="sng" dirty="0">
                <a:solidFill>
                  <a:schemeClr val="tx1"/>
                </a:solidFill>
                <a:latin typeface="Futura Next Book" panose="020B0502020204020303" pitchFamily="34" charset="0"/>
              </a:rPr>
              <a:t>Year 4 Parent Meeting</a:t>
            </a: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599089" y="0"/>
            <a:ext cx="3030023" cy="2644753"/>
          </a:xfrm>
          <a:prstGeom prst="rect">
            <a:avLst/>
          </a:prstGeom>
        </p:spPr>
      </p:pic>
    </p:spTree>
    <p:extLst>
      <p:ext uri="{BB962C8B-B14F-4D97-AF65-F5344CB8AC3E}">
        <p14:creationId xmlns:p14="http://schemas.microsoft.com/office/powerpoint/2010/main" val="9748096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81" name="Picture 15" descr="maths"/>
          <p:cNvPicPr>
            <a:picLocks noChangeAspect="1" noChangeArrowheads="1"/>
          </p:cNvPicPr>
          <p:nvPr/>
        </p:nvPicPr>
        <p:blipFill>
          <a:blip r:embed="rId2">
            <a:extLst>
              <a:ext uri="{28A0092B-C50C-407E-A947-70E740481C1C}">
                <a14:useLocalDpi xmlns:a14="http://schemas.microsoft.com/office/drawing/2010/main" val="0"/>
              </a:ext>
            </a:extLst>
          </a:blip>
          <a:srcRect t="20004" b="18704"/>
          <a:stretch>
            <a:fillRect/>
          </a:stretch>
        </p:blipFill>
        <p:spPr bwMode="auto">
          <a:xfrm>
            <a:off x="0" y="0"/>
            <a:ext cx="1247775" cy="762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073822" y="173421"/>
            <a:ext cx="7520152" cy="2031325"/>
          </a:xfrm>
          <a:prstGeom prst="rect">
            <a:avLst/>
          </a:prstGeom>
          <a:noFill/>
        </p:spPr>
        <p:txBody>
          <a:bodyPr wrap="square" rtlCol="0">
            <a:spAutoFit/>
          </a:bodyPr>
          <a:lstStyle/>
          <a:p>
            <a:r>
              <a:rPr lang="en-GB" u="sng" dirty="0">
                <a:latin typeface="Futura Next Book" panose="020B0502020204020303" pitchFamily="34" charset="0"/>
              </a:rPr>
              <a:t>Autumn term: </a:t>
            </a:r>
            <a:r>
              <a:rPr lang="en-GB" dirty="0">
                <a:latin typeface="Futura Next Book" panose="020B0502020204020303" pitchFamily="34" charset="0"/>
              </a:rPr>
              <a:t>How have the Romans influenced our lives today?</a:t>
            </a:r>
          </a:p>
          <a:p>
            <a:endParaRPr lang="en-GB" dirty="0">
              <a:latin typeface="Futura Next Book" panose="020B0502020204020303" pitchFamily="34" charset="0"/>
            </a:endParaRPr>
          </a:p>
          <a:p>
            <a:r>
              <a:rPr lang="en-GB" u="sng" dirty="0">
                <a:latin typeface="Futura Next Book" panose="020B0502020204020303" pitchFamily="34" charset="0"/>
              </a:rPr>
              <a:t>Spring term</a:t>
            </a:r>
            <a:r>
              <a:rPr lang="en-GB" dirty="0">
                <a:latin typeface="Futura Next Book" panose="020B0502020204020303" pitchFamily="34" charset="0"/>
              </a:rPr>
              <a:t>: Who were the Anglo-Saxons and Vikings and why did they invade and settle in Britain?</a:t>
            </a:r>
          </a:p>
          <a:p>
            <a:endParaRPr lang="en-GB" u="sng" dirty="0">
              <a:latin typeface="Futura Next Book" panose="020B0502020204020303" pitchFamily="34" charset="0"/>
            </a:endParaRPr>
          </a:p>
          <a:p>
            <a:r>
              <a:rPr lang="en-GB" u="sng" dirty="0">
                <a:latin typeface="Futura Next Book" panose="020B0502020204020303" pitchFamily="34" charset="0"/>
              </a:rPr>
              <a:t>Summer term: </a:t>
            </a:r>
            <a:r>
              <a:rPr lang="en-GB" dirty="0">
                <a:latin typeface="Futura Next Book" panose="020B0502020204020303" pitchFamily="34" charset="0"/>
              </a:rPr>
              <a:t>What were the achievements of the Ancient Egyptians and why was the River Nile so significant?</a:t>
            </a:r>
          </a:p>
        </p:txBody>
      </p:sp>
      <p:pic>
        <p:nvPicPr>
          <p:cNvPr id="4" name="Picture 3"/>
          <p:cNvPicPr>
            <a:picLocks noChangeAspect="1"/>
          </p:cNvPicPr>
          <p:nvPr/>
        </p:nvPicPr>
        <p:blipFill>
          <a:blip r:embed="rId3"/>
          <a:stretch>
            <a:fillRect/>
          </a:stretch>
        </p:blipFill>
        <p:spPr>
          <a:xfrm>
            <a:off x="2247242" y="2392911"/>
            <a:ext cx="6250371" cy="4086138"/>
          </a:xfrm>
          <a:prstGeom prst="rect">
            <a:avLst/>
          </a:prstGeom>
        </p:spPr>
      </p:pic>
    </p:spTree>
    <p:extLst>
      <p:ext uri="{BB962C8B-B14F-4D97-AF65-F5344CB8AC3E}">
        <p14:creationId xmlns:p14="http://schemas.microsoft.com/office/powerpoint/2010/main" val="4215208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86455" y="283779"/>
            <a:ext cx="7346731" cy="646331"/>
          </a:xfrm>
          <a:prstGeom prst="rect">
            <a:avLst/>
          </a:prstGeom>
          <a:noFill/>
        </p:spPr>
        <p:txBody>
          <a:bodyPr wrap="square" rtlCol="0">
            <a:spAutoFit/>
          </a:bodyPr>
          <a:lstStyle/>
          <a:p>
            <a:pPr algn="ctr"/>
            <a:r>
              <a:rPr lang="en-GB" sz="3600" u="sng" dirty="0">
                <a:latin typeface="SassoonPrimaryInfant" pitchFamily="2" charset="0"/>
              </a:rPr>
              <a:t>Curriculum Newsletter</a:t>
            </a:r>
          </a:p>
        </p:txBody>
      </p:sp>
      <p:pic>
        <p:nvPicPr>
          <p:cNvPr id="5" name="Picture 4">
            <a:extLst>
              <a:ext uri="{FF2B5EF4-FFF2-40B4-BE49-F238E27FC236}">
                <a16:creationId xmlns:a16="http://schemas.microsoft.com/office/drawing/2014/main" id="{2CAF6530-8CC8-458E-BABA-508433B4601F}"/>
              </a:ext>
            </a:extLst>
          </p:cNvPr>
          <p:cNvPicPr>
            <a:picLocks noChangeAspect="1"/>
          </p:cNvPicPr>
          <p:nvPr/>
        </p:nvPicPr>
        <p:blipFill>
          <a:blip r:embed="rId2"/>
          <a:stretch>
            <a:fillRect/>
          </a:stretch>
        </p:blipFill>
        <p:spPr>
          <a:xfrm>
            <a:off x="1089484" y="1027522"/>
            <a:ext cx="8902928" cy="5360824"/>
          </a:xfrm>
          <a:prstGeom prst="rect">
            <a:avLst/>
          </a:prstGeom>
        </p:spPr>
      </p:pic>
    </p:spTree>
    <p:extLst>
      <p:ext uri="{BB962C8B-B14F-4D97-AF65-F5344CB8AC3E}">
        <p14:creationId xmlns:p14="http://schemas.microsoft.com/office/powerpoint/2010/main" val="33808165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50457" y="576873"/>
            <a:ext cx="4459770" cy="557140"/>
          </a:xfrm>
          <a:prstGeom prst="rect">
            <a:avLst/>
          </a:prstGeom>
        </p:spPr>
        <p:txBody>
          <a:bodyPr wrap="square">
            <a:spAutoFit/>
          </a:bodyPr>
          <a:lstStyle/>
          <a:p>
            <a:pPr algn="ctr">
              <a:lnSpc>
                <a:spcPct val="115000"/>
              </a:lnSpc>
              <a:spcAft>
                <a:spcPts val="0"/>
              </a:spcAft>
            </a:pPr>
            <a:r>
              <a:rPr lang="en-GB" sz="2800" b="1" u="sng" dirty="0">
                <a:solidFill>
                  <a:srgbClr val="333399"/>
                </a:solidFill>
                <a:effectLst/>
                <a:latin typeface="Futura Next Book" panose="020B0502020204020303" pitchFamily="34" charset="0"/>
                <a:ea typeface="Times New Roman" panose="02020603050405020304" pitchFamily="18" charset="0"/>
                <a:cs typeface="Times New Roman" panose="02020603050405020304" pitchFamily="18" charset="0"/>
              </a:rPr>
              <a:t>Home Learning Timetable</a:t>
            </a:r>
            <a:endParaRPr lang="en-GB" sz="2800" u="sng"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Rectangle 5"/>
          <p:cNvSpPr/>
          <p:nvPr/>
        </p:nvSpPr>
        <p:spPr>
          <a:xfrm>
            <a:off x="700668" y="4794996"/>
            <a:ext cx="6537435" cy="1525802"/>
          </a:xfrm>
          <a:prstGeom prst="rect">
            <a:avLst/>
          </a:prstGeom>
        </p:spPr>
        <p:txBody>
          <a:bodyPr wrap="square">
            <a:spAutoFit/>
          </a:bodyPr>
          <a:lstStyle/>
          <a:p>
            <a:pPr>
              <a:lnSpc>
                <a:spcPct val="115000"/>
              </a:lnSpc>
              <a:spcAft>
                <a:spcPts val="0"/>
              </a:spcAft>
            </a:pPr>
            <a:r>
              <a:rPr lang="en-GB" dirty="0">
                <a:solidFill>
                  <a:srgbClr val="333399"/>
                </a:solidFill>
                <a:effectLst/>
                <a:latin typeface="Futura Next Book" panose="020B0502020204020303" pitchFamily="34" charset="0"/>
                <a:ea typeface="Times New Roman" panose="02020603050405020304" pitchFamily="18" charset="0"/>
                <a:cs typeface="Times New Roman" panose="02020603050405020304" pitchFamily="18" charset="0"/>
              </a:rPr>
              <a:t>In addition, please endeavour to read with your child as frequently as possible and record this in their Reading Record. Also, please encourage them to undertake the practical home learning tasks posted on the school website.</a:t>
            </a:r>
            <a:r>
              <a:rPr lang="en-GB"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GB" dirty="0">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15000"/>
              </a:lnSpc>
              <a:spcAft>
                <a:spcPts val="0"/>
              </a:spcAft>
            </a:pPr>
            <a:r>
              <a:rPr lang="en-GB" sz="900" dirty="0">
                <a:solidFill>
                  <a:srgbClr val="333399"/>
                </a:solidFill>
                <a:effectLst/>
                <a:latin typeface="Futura Next Book" panose="020B0502020204020303" pitchFamily="34" charset="0"/>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7700834" y="855443"/>
            <a:ext cx="3695700" cy="5210175"/>
          </a:xfrm>
          <a:prstGeom prst="rect">
            <a:avLst/>
          </a:prstGeom>
        </p:spPr>
      </p:pic>
      <p:pic>
        <p:nvPicPr>
          <p:cNvPr id="7" name="Picture 6">
            <a:extLst>
              <a:ext uri="{FF2B5EF4-FFF2-40B4-BE49-F238E27FC236}">
                <a16:creationId xmlns:a16="http://schemas.microsoft.com/office/drawing/2014/main" id="{8FD36E38-2600-4A57-8CAE-72E74957C176}"/>
              </a:ext>
            </a:extLst>
          </p:cNvPr>
          <p:cNvPicPr>
            <a:picLocks noChangeAspect="1"/>
          </p:cNvPicPr>
          <p:nvPr/>
        </p:nvPicPr>
        <p:blipFill>
          <a:blip r:embed="rId3"/>
          <a:stretch>
            <a:fillRect/>
          </a:stretch>
        </p:blipFill>
        <p:spPr>
          <a:xfrm>
            <a:off x="546090" y="1220005"/>
            <a:ext cx="6692013" cy="3488998"/>
          </a:xfrm>
          <a:prstGeom prst="rect">
            <a:avLst/>
          </a:prstGeom>
        </p:spPr>
      </p:pic>
    </p:spTree>
    <p:extLst>
      <p:ext uri="{BB962C8B-B14F-4D97-AF65-F5344CB8AC3E}">
        <p14:creationId xmlns:p14="http://schemas.microsoft.com/office/powerpoint/2010/main" val="42675388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50457" y="576873"/>
            <a:ext cx="4459770" cy="557140"/>
          </a:xfrm>
          <a:prstGeom prst="rect">
            <a:avLst/>
          </a:prstGeom>
        </p:spPr>
        <p:txBody>
          <a:bodyPr wrap="square">
            <a:spAutoFit/>
          </a:bodyPr>
          <a:lstStyle/>
          <a:p>
            <a:pPr algn="ctr">
              <a:lnSpc>
                <a:spcPct val="115000"/>
              </a:lnSpc>
              <a:spcAft>
                <a:spcPts val="0"/>
              </a:spcAft>
            </a:pPr>
            <a:r>
              <a:rPr lang="en-GB" sz="2800" b="1" u="sng" dirty="0">
                <a:solidFill>
                  <a:srgbClr val="333399"/>
                </a:solidFill>
                <a:effectLst/>
                <a:latin typeface="Futura Next Book" panose="020B0502020204020303" pitchFamily="34" charset="0"/>
                <a:ea typeface="Times New Roman" panose="02020603050405020304" pitchFamily="18" charset="0"/>
                <a:cs typeface="Times New Roman" panose="02020603050405020304" pitchFamily="18" charset="0"/>
              </a:rPr>
              <a:t>Year 4 reading challenge</a:t>
            </a:r>
            <a:endParaRPr lang="en-GB" sz="2800" u="sng"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Rectangle 5"/>
          <p:cNvSpPr/>
          <p:nvPr/>
        </p:nvSpPr>
        <p:spPr>
          <a:xfrm>
            <a:off x="681815" y="1439054"/>
            <a:ext cx="6537435" cy="241733"/>
          </a:xfrm>
          <a:prstGeom prst="rect">
            <a:avLst/>
          </a:prstGeom>
        </p:spPr>
        <p:txBody>
          <a:bodyPr wrap="square">
            <a:spAutoFit/>
          </a:bodyPr>
          <a:lstStyle/>
          <a:p>
            <a:pPr>
              <a:lnSpc>
                <a:spcPct val="115000"/>
              </a:lnSpc>
              <a:spcAft>
                <a:spcPts val="0"/>
              </a:spcAft>
            </a:pPr>
            <a:r>
              <a:rPr lang="en-GB" sz="900" dirty="0">
                <a:solidFill>
                  <a:srgbClr val="333399"/>
                </a:solidFill>
                <a:effectLst/>
                <a:latin typeface="Futura Next Book" panose="020B0502020204020303" pitchFamily="34" charset="0"/>
                <a:ea typeface="Times New Roman" panose="02020603050405020304" pitchFamily="18" charset="0"/>
                <a:cs typeface="Times New Roman" panose="02020603050405020304" pitchFamily="18" charset="0"/>
              </a:rPr>
              <a:t> </a:t>
            </a:r>
            <a:endParaRPr lang="en-GB" sz="11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F2D48A4-BB80-48A4-9888-672094ED2106}"/>
              </a:ext>
            </a:extLst>
          </p:cNvPr>
          <p:cNvPicPr>
            <a:picLocks noChangeAspect="1"/>
          </p:cNvPicPr>
          <p:nvPr/>
        </p:nvPicPr>
        <p:blipFill>
          <a:blip r:embed="rId2"/>
          <a:stretch>
            <a:fillRect/>
          </a:stretch>
        </p:blipFill>
        <p:spPr>
          <a:xfrm>
            <a:off x="1378057" y="1319753"/>
            <a:ext cx="4342334" cy="5418946"/>
          </a:xfrm>
          <a:prstGeom prst="rect">
            <a:avLst/>
          </a:prstGeom>
        </p:spPr>
      </p:pic>
      <p:sp>
        <p:nvSpPr>
          <p:cNvPr id="8" name="TextBox 7">
            <a:extLst>
              <a:ext uri="{FF2B5EF4-FFF2-40B4-BE49-F238E27FC236}">
                <a16:creationId xmlns:a16="http://schemas.microsoft.com/office/drawing/2014/main" id="{38263928-8B1A-4E23-8A03-0D08BAA7E42E}"/>
              </a:ext>
            </a:extLst>
          </p:cNvPr>
          <p:cNvSpPr txBox="1"/>
          <p:nvPr/>
        </p:nvSpPr>
        <p:spPr>
          <a:xfrm>
            <a:off x="6471611" y="1800088"/>
            <a:ext cx="3478491" cy="4247317"/>
          </a:xfrm>
          <a:prstGeom prst="rect">
            <a:avLst/>
          </a:prstGeom>
          <a:noFill/>
        </p:spPr>
        <p:txBody>
          <a:bodyPr wrap="square" rtlCol="0">
            <a:spAutoFit/>
          </a:bodyPr>
          <a:lstStyle/>
          <a:p>
            <a:r>
              <a:rPr lang="en-GB" dirty="0"/>
              <a:t>-Sign your child’s reading record when they read at home.</a:t>
            </a:r>
          </a:p>
          <a:p>
            <a:endParaRPr lang="en-GB" dirty="0"/>
          </a:p>
          <a:p>
            <a:pPr marL="285750" indent="-285750">
              <a:buFontTx/>
              <a:buChar char="-"/>
            </a:pPr>
            <a:r>
              <a:rPr lang="en-GB" dirty="0"/>
              <a:t>Children receive a raffle ticket for a signed entry.</a:t>
            </a:r>
          </a:p>
          <a:p>
            <a:pPr marL="285750" indent="-285750">
              <a:buFontTx/>
              <a:buChar char="-"/>
            </a:pPr>
            <a:endParaRPr lang="en-GB" dirty="0"/>
          </a:p>
          <a:p>
            <a:pPr marL="285750" indent="-285750">
              <a:buFontTx/>
              <a:buChar char="-"/>
            </a:pPr>
            <a:r>
              <a:rPr lang="en-GB" dirty="0"/>
              <a:t>Raffle tickets will be drawn every Friday.</a:t>
            </a:r>
          </a:p>
          <a:p>
            <a:endParaRPr lang="en-GB" dirty="0"/>
          </a:p>
          <a:p>
            <a:pPr marL="285750" indent="-285750">
              <a:buFontTx/>
              <a:buChar char="-"/>
            </a:pPr>
            <a:r>
              <a:rPr lang="en-GB" dirty="0"/>
              <a:t>Winning ticket will receive a prize.</a:t>
            </a:r>
          </a:p>
          <a:p>
            <a:endParaRPr lang="en-GB" dirty="0"/>
          </a:p>
          <a:p>
            <a:pPr marL="285750" indent="-285750">
              <a:buFontTx/>
              <a:buChar char="-"/>
            </a:pPr>
            <a:r>
              <a:rPr lang="en-GB" dirty="0"/>
              <a:t>This will be repeated every week.</a:t>
            </a:r>
          </a:p>
        </p:txBody>
      </p:sp>
    </p:spTree>
    <p:extLst>
      <p:ext uri="{BB962C8B-B14F-4D97-AF65-F5344CB8AC3E}">
        <p14:creationId xmlns:p14="http://schemas.microsoft.com/office/powerpoint/2010/main" val="1683344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88276" y="599090"/>
            <a:ext cx="7346731" cy="3785652"/>
          </a:xfrm>
          <a:prstGeom prst="rect">
            <a:avLst/>
          </a:prstGeom>
          <a:noFill/>
        </p:spPr>
        <p:txBody>
          <a:bodyPr wrap="square" rtlCol="0">
            <a:spAutoFit/>
          </a:bodyPr>
          <a:lstStyle/>
          <a:p>
            <a:r>
              <a:rPr lang="en-GB" sz="2400" b="1" dirty="0">
                <a:latin typeface="Futura Next Book" panose="020B0502020204020303" pitchFamily="34" charset="0"/>
              </a:rPr>
              <a:t>Assessment:</a:t>
            </a:r>
          </a:p>
          <a:p>
            <a:r>
              <a:rPr lang="en-GB" sz="2400" dirty="0">
                <a:latin typeface="Futura Next Book" panose="020B0502020204020303" pitchFamily="34" charset="0"/>
              </a:rPr>
              <a:t>3 assessment points (formal testing)</a:t>
            </a:r>
          </a:p>
          <a:p>
            <a:r>
              <a:rPr lang="en-GB" sz="2400" dirty="0">
                <a:latin typeface="Futura Next Book" panose="020B0502020204020303" pitchFamily="34" charset="0"/>
              </a:rPr>
              <a:t>Mathematics, Reading Comprehension, SPAG</a:t>
            </a:r>
          </a:p>
          <a:p>
            <a:r>
              <a:rPr lang="en-GB" sz="2400" dirty="0">
                <a:latin typeface="Futura Next Book" panose="020B0502020204020303" pitchFamily="34" charset="0"/>
              </a:rPr>
              <a:t>Other subjects teacher assessed</a:t>
            </a:r>
          </a:p>
          <a:p>
            <a:endParaRPr lang="en-GB" sz="2400" dirty="0">
              <a:latin typeface="Futura Next Book" panose="020B0502020204020303" pitchFamily="34" charset="0"/>
            </a:endParaRPr>
          </a:p>
          <a:p>
            <a:r>
              <a:rPr lang="en-GB" sz="2400" b="1" dirty="0">
                <a:latin typeface="Futura Next Book" panose="020B0502020204020303" pitchFamily="34" charset="0"/>
              </a:rPr>
              <a:t>Reading:</a:t>
            </a:r>
          </a:p>
          <a:p>
            <a:r>
              <a:rPr lang="en-GB" sz="2400" dirty="0">
                <a:latin typeface="Futura Next Book" panose="020B0502020204020303" pitchFamily="34" charset="0"/>
              </a:rPr>
              <a:t>Heard weekly – more often for some children</a:t>
            </a:r>
          </a:p>
          <a:p>
            <a:endParaRPr lang="en-GB" sz="2400" dirty="0">
              <a:latin typeface="Futura Next Book" panose="020B0502020204020303" pitchFamily="34" charset="0"/>
            </a:endParaRPr>
          </a:p>
          <a:p>
            <a:r>
              <a:rPr lang="en-GB" sz="2400" b="1" dirty="0">
                <a:latin typeface="Futura Next Book" panose="020B0502020204020303" pitchFamily="34" charset="0"/>
              </a:rPr>
              <a:t>Little </a:t>
            </a:r>
            <a:r>
              <a:rPr lang="en-GB" sz="2400" b="1" dirty="0" err="1">
                <a:latin typeface="Futura Next Book" panose="020B0502020204020303" pitchFamily="34" charset="0"/>
              </a:rPr>
              <a:t>Wandle</a:t>
            </a:r>
            <a:r>
              <a:rPr lang="en-GB" sz="2400" b="1" dirty="0">
                <a:latin typeface="Futura Next Book" panose="020B0502020204020303" pitchFamily="34" charset="0"/>
              </a:rPr>
              <a:t> (Phonics): </a:t>
            </a:r>
            <a:r>
              <a:rPr lang="en-GB" sz="2400" dirty="0">
                <a:latin typeface="Futura Next Book" panose="020B0502020204020303" pitchFamily="34" charset="0"/>
              </a:rPr>
              <a:t>support groups for some children</a:t>
            </a:r>
            <a:endParaRPr lang="en-GB" sz="2400" b="1" dirty="0">
              <a:latin typeface="Futura Next Book" panose="020B0502020204020303" pitchFamily="34" charset="0"/>
            </a:endParaRPr>
          </a:p>
        </p:txBody>
      </p:sp>
      <p:pic>
        <p:nvPicPr>
          <p:cNvPr id="2050" name="Picture 2" descr="Letters and Sounds | A complete Phonics resource to support childr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2553" y="4636860"/>
            <a:ext cx="1731282" cy="173128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Firfield Primary School - Read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56625" y="2280103"/>
            <a:ext cx="2995839" cy="1834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0512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82869" y="315310"/>
            <a:ext cx="9254359" cy="646331"/>
          </a:xfrm>
          <a:prstGeom prst="rect">
            <a:avLst/>
          </a:prstGeom>
          <a:noFill/>
        </p:spPr>
        <p:txBody>
          <a:bodyPr wrap="square" rtlCol="0">
            <a:spAutoFit/>
          </a:bodyPr>
          <a:lstStyle/>
          <a:p>
            <a:r>
              <a:rPr lang="en-GB" sz="3600" b="1" u="sng" dirty="0">
                <a:latin typeface="SassoonPrimaryInfant" pitchFamily="2" charset="0"/>
              </a:rPr>
              <a:t>MTC – Multiplication Times Tables Check</a:t>
            </a:r>
          </a:p>
        </p:txBody>
      </p:sp>
      <p:sp>
        <p:nvSpPr>
          <p:cNvPr id="3" name="Rectangle 2"/>
          <p:cNvSpPr/>
          <p:nvPr/>
        </p:nvSpPr>
        <p:spPr>
          <a:xfrm>
            <a:off x="570186" y="1344673"/>
            <a:ext cx="9879724" cy="2308324"/>
          </a:xfrm>
          <a:prstGeom prst="rect">
            <a:avLst/>
          </a:prstGeom>
        </p:spPr>
        <p:txBody>
          <a:bodyPr wrap="square">
            <a:spAutoFit/>
          </a:bodyPr>
          <a:lstStyle/>
          <a:p>
            <a:r>
              <a:rPr lang="en-GB" dirty="0">
                <a:solidFill>
                  <a:srgbClr val="374151"/>
                </a:solidFill>
                <a:latin typeface="Futura Next Book" panose="020B0502020204020303" pitchFamily="34" charset="0"/>
              </a:rPr>
              <a:t>The purpose of the MTC is to see whether children in Year 4 can fluently recall their multiplication tables. The Year 4 Programme of Study states:</a:t>
            </a:r>
          </a:p>
          <a:p>
            <a:r>
              <a:rPr lang="en-GB" dirty="0">
                <a:solidFill>
                  <a:srgbClr val="374151"/>
                </a:solidFill>
                <a:latin typeface="Futura Next Book" panose="020B0502020204020303" pitchFamily="34" charset="0"/>
              </a:rPr>
              <a:t>‘Pupils should be taught to recall multiplication and division facts for multiplication tables up to 12 × 12’.</a:t>
            </a:r>
          </a:p>
          <a:p>
            <a:r>
              <a:rPr lang="en-GB" dirty="0">
                <a:solidFill>
                  <a:srgbClr val="374151"/>
                </a:solidFill>
                <a:latin typeface="Futura Next Book" panose="020B0502020204020303" pitchFamily="34" charset="0"/>
              </a:rPr>
              <a:t>It will be an on-line, on-screen assessment which will take less than 5 minutes to complete. It will be automatically scored and results will be available to schools.</a:t>
            </a:r>
          </a:p>
          <a:p>
            <a:endParaRPr lang="en-GB" b="0" i="0" dirty="0">
              <a:solidFill>
                <a:srgbClr val="374151"/>
              </a:solidFill>
              <a:effectLst/>
              <a:latin typeface="SassoonPrimaryInfant" pitchFamily="2" charset="0"/>
            </a:endParaRPr>
          </a:p>
          <a:p>
            <a:endParaRPr lang="en-GB" b="0" i="0" dirty="0">
              <a:solidFill>
                <a:srgbClr val="374151"/>
              </a:solidFill>
              <a:effectLst/>
              <a:latin typeface="SassoonPrimaryInfant" pitchFamily="2" charset="0"/>
            </a:endParaRPr>
          </a:p>
        </p:txBody>
      </p:sp>
      <p:pic>
        <p:nvPicPr>
          <p:cNvPr id="7" name="Picture 6"/>
          <p:cNvPicPr>
            <a:picLocks noChangeAspect="1"/>
          </p:cNvPicPr>
          <p:nvPr/>
        </p:nvPicPr>
        <p:blipFill>
          <a:blip r:embed="rId2"/>
          <a:stretch>
            <a:fillRect/>
          </a:stretch>
        </p:blipFill>
        <p:spPr>
          <a:xfrm>
            <a:off x="1041181" y="3293842"/>
            <a:ext cx="3771900" cy="3076575"/>
          </a:xfrm>
          <a:prstGeom prst="rect">
            <a:avLst/>
          </a:prstGeom>
        </p:spPr>
      </p:pic>
      <p:sp>
        <p:nvSpPr>
          <p:cNvPr id="8" name="TextBox 7"/>
          <p:cNvSpPr txBox="1"/>
          <p:nvPr/>
        </p:nvSpPr>
        <p:spPr>
          <a:xfrm>
            <a:off x="5738648" y="3468414"/>
            <a:ext cx="3925614" cy="1754326"/>
          </a:xfrm>
          <a:prstGeom prst="rect">
            <a:avLst/>
          </a:prstGeom>
          <a:noFill/>
        </p:spPr>
        <p:txBody>
          <a:bodyPr wrap="square" rtlCol="0">
            <a:spAutoFit/>
          </a:bodyPr>
          <a:lstStyle/>
          <a:p>
            <a:r>
              <a:rPr lang="en-GB" dirty="0">
                <a:latin typeface="Futura Next Book" panose="020B0502020204020303" pitchFamily="34" charset="0"/>
              </a:rPr>
              <a:t>The national curriculum specifies that pupils should be taught to recall multiplication and division facts for </a:t>
            </a:r>
            <a:br>
              <a:rPr lang="en-GB" dirty="0">
                <a:latin typeface="Futura Next Book" panose="020B0502020204020303" pitchFamily="34" charset="0"/>
              </a:rPr>
            </a:br>
            <a:r>
              <a:rPr lang="en-GB" dirty="0">
                <a:latin typeface="Futura Next Book" panose="020B0502020204020303" pitchFamily="34" charset="0"/>
              </a:rPr>
              <a:t>multiplication tables up to 12 × 12 by the end of Year 4. </a:t>
            </a:r>
          </a:p>
          <a:p>
            <a:endParaRPr lang="en-GB" dirty="0"/>
          </a:p>
        </p:txBody>
      </p:sp>
    </p:spTree>
    <p:extLst>
      <p:ext uri="{BB962C8B-B14F-4D97-AF65-F5344CB8AC3E}">
        <p14:creationId xmlns:p14="http://schemas.microsoft.com/office/powerpoint/2010/main" val="9693715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BB4F8A4-C8DD-4F4B-A15C-DB11E153FF40}"/>
              </a:ext>
            </a:extLst>
          </p:cNvPr>
          <p:cNvPicPr>
            <a:picLocks noChangeAspect="1"/>
          </p:cNvPicPr>
          <p:nvPr/>
        </p:nvPicPr>
        <p:blipFill>
          <a:blip r:embed="rId2"/>
          <a:stretch>
            <a:fillRect/>
          </a:stretch>
        </p:blipFill>
        <p:spPr>
          <a:xfrm>
            <a:off x="2435261" y="1769710"/>
            <a:ext cx="5213805" cy="3535958"/>
          </a:xfrm>
          <a:prstGeom prst="rect">
            <a:avLst/>
          </a:prstGeom>
        </p:spPr>
      </p:pic>
      <p:sp>
        <p:nvSpPr>
          <p:cNvPr id="6" name="TextBox 5">
            <a:extLst>
              <a:ext uri="{FF2B5EF4-FFF2-40B4-BE49-F238E27FC236}">
                <a16:creationId xmlns:a16="http://schemas.microsoft.com/office/drawing/2014/main" id="{0B000074-7728-4BAB-8615-8C57B30A2649}"/>
              </a:ext>
            </a:extLst>
          </p:cNvPr>
          <p:cNvSpPr txBox="1"/>
          <p:nvPr/>
        </p:nvSpPr>
        <p:spPr>
          <a:xfrm>
            <a:off x="882869" y="315310"/>
            <a:ext cx="9254359" cy="646331"/>
          </a:xfrm>
          <a:prstGeom prst="rect">
            <a:avLst/>
          </a:prstGeom>
          <a:noFill/>
        </p:spPr>
        <p:txBody>
          <a:bodyPr wrap="square" rtlCol="0">
            <a:spAutoFit/>
          </a:bodyPr>
          <a:lstStyle/>
          <a:p>
            <a:r>
              <a:rPr lang="en-GB" sz="3600" b="1" u="sng" dirty="0">
                <a:latin typeface="SassoonPrimaryInfant" pitchFamily="2" charset="0"/>
              </a:rPr>
              <a:t>MTC – Multiplication Times Tables Check</a:t>
            </a:r>
          </a:p>
        </p:txBody>
      </p:sp>
      <p:cxnSp>
        <p:nvCxnSpPr>
          <p:cNvPr id="8" name="Straight Arrow Connector 7">
            <a:extLst>
              <a:ext uri="{FF2B5EF4-FFF2-40B4-BE49-F238E27FC236}">
                <a16:creationId xmlns:a16="http://schemas.microsoft.com/office/drawing/2014/main" id="{CB63E921-3510-4067-9C0D-89B88FB2D591}"/>
              </a:ext>
            </a:extLst>
          </p:cNvPr>
          <p:cNvCxnSpPr/>
          <p:nvPr/>
        </p:nvCxnSpPr>
        <p:spPr>
          <a:xfrm>
            <a:off x="7596503" y="1954312"/>
            <a:ext cx="961534"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9541656D-1BFB-473D-8021-970564B40E59}"/>
              </a:ext>
            </a:extLst>
          </p:cNvPr>
          <p:cNvCxnSpPr>
            <a:cxnSpLocks/>
          </p:cNvCxnSpPr>
          <p:nvPr/>
        </p:nvCxnSpPr>
        <p:spPr>
          <a:xfrm>
            <a:off x="6294103" y="2599441"/>
            <a:ext cx="2190020" cy="113357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31113C23-23C6-4BF2-8CF1-13733FF3571B}"/>
              </a:ext>
            </a:extLst>
          </p:cNvPr>
          <p:cNvSpPr txBox="1"/>
          <p:nvPr/>
        </p:nvSpPr>
        <p:spPr>
          <a:xfrm>
            <a:off x="8853339" y="1782100"/>
            <a:ext cx="1819374" cy="523220"/>
          </a:xfrm>
          <a:prstGeom prst="rect">
            <a:avLst/>
          </a:prstGeom>
          <a:noFill/>
        </p:spPr>
        <p:txBody>
          <a:bodyPr wrap="square" rtlCol="0">
            <a:spAutoFit/>
          </a:bodyPr>
          <a:lstStyle/>
          <a:p>
            <a:r>
              <a:rPr lang="en-GB" sz="2800" dirty="0"/>
              <a:t>Timer</a:t>
            </a:r>
          </a:p>
        </p:txBody>
      </p:sp>
      <p:sp>
        <p:nvSpPr>
          <p:cNvPr id="12" name="TextBox 11">
            <a:extLst>
              <a:ext uri="{FF2B5EF4-FFF2-40B4-BE49-F238E27FC236}">
                <a16:creationId xmlns:a16="http://schemas.microsoft.com/office/drawing/2014/main" id="{97DDE4A8-AA5A-4815-859F-D5DEDEDE5340}"/>
              </a:ext>
            </a:extLst>
          </p:cNvPr>
          <p:cNvSpPr txBox="1"/>
          <p:nvPr/>
        </p:nvSpPr>
        <p:spPr>
          <a:xfrm>
            <a:off x="8558037" y="3598574"/>
            <a:ext cx="1819374" cy="954107"/>
          </a:xfrm>
          <a:prstGeom prst="rect">
            <a:avLst/>
          </a:prstGeom>
          <a:noFill/>
        </p:spPr>
        <p:txBody>
          <a:bodyPr wrap="square" rtlCol="0">
            <a:spAutoFit/>
          </a:bodyPr>
          <a:lstStyle/>
          <a:p>
            <a:pPr algn="ctr"/>
            <a:r>
              <a:rPr lang="en-GB" sz="2800" dirty="0"/>
              <a:t>Answer box</a:t>
            </a:r>
          </a:p>
        </p:txBody>
      </p:sp>
      <p:sp>
        <p:nvSpPr>
          <p:cNvPr id="13" name="TextBox 12">
            <a:extLst>
              <a:ext uri="{FF2B5EF4-FFF2-40B4-BE49-F238E27FC236}">
                <a16:creationId xmlns:a16="http://schemas.microsoft.com/office/drawing/2014/main" id="{1FBDBCA2-7BDA-4A26-8648-F2C689D5AE7D}"/>
              </a:ext>
            </a:extLst>
          </p:cNvPr>
          <p:cNvSpPr txBox="1"/>
          <p:nvPr/>
        </p:nvSpPr>
        <p:spPr>
          <a:xfrm>
            <a:off x="779422" y="6019470"/>
            <a:ext cx="9062161" cy="523220"/>
          </a:xfrm>
          <a:prstGeom prst="rect">
            <a:avLst/>
          </a:prstGeom>
          <a:noFill/>
        </p:spPr>
        <p:txBody>
          <a:bodyPr wrap="square" rtlCol="0">
            <a:spAutoFit/>
          </a:bodyPr>
          <a:lstStyle/>
          <a:p>
            <a:r>
              <a:rPr lang="en-GB" sz="2800" dirty="0"/>
              <a:t>Top Tip: We encourage the children not to press enter!</a:t>
            </a:r>
          </a:p>
        </p:txBody>
      </p:sp>
    </p:spTree>
    <p:extLst>
      <p:ext uri="{BB962C8B-B14F-4D97-AF65-F5344CB8AC3E}">
        <p14:creationId xmlns:p14="http://schemas.microsoft.com/office/powerpoint/2010/main" val="3798990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413F182-0ABD-4FDD-A29A-3F69140F6FE5}"/>
              </a:ext>
            </a:extLst>
          </p:cNvPr>
          <p:cNvSpPr txBox="1"/>
          <p:nvPr/>
        </p:nvSpPr>
        <p:spPr>
          <a:xfrm>
            <a:off x="844092" y="1929841"/>
            <a:ext cx="10503816" cy="369332"/>
          </a:xfrm>
          <a:prstGeom prst="rect">
            <a:avLst/>
          </a:prstGeom>
          <a:noFill/>
        </p:spPr>
        <p:txBody>
          <a:bodyPr wrap="square">
            <a:spAutoFit/>
          </a:bodyPr>
          <a:lstStyle/>
          <a:p>
            <a:r>
              <a:rPr lang="en-GB" dirty="0"/>
              <a:t>https://mathsframe.co.uk/en/resources/resource/477/Multiplication-Tables-Check</a:t>
            </a:r>
          </a:p>
        </p:txBody>
      </p:sp>
      <p:sp>
        <p:nvSpPr>
          <p:cNvPr id="4" name="TextBox 3">
            <a:extLst>
              <a:ext uri="{FF2B5EF4-FFF2-40B4-BE49-F238E27FC236}">
                <a16:creationId xmlns:a16="http://schemas.microsoft.com/office/drawing/2014/main" id="{45F88FCF-964B-4FF3-9A42-02FEED1A6C55}"/>
              </a:ext>
            </a:extLst>
          </p:cNvPr>
          <p:cNvSpPr txBox="1"/>
          <p:nvPr/>
        </p:nvSpPr>
        <p:spPr>
          <a:xfrm>
            <a:off x="948856" y="664101"/>
            <a:ext cx="9254359" cy="646331"/>
          </a:xfrm>
          <a:prstGeom prst="rect">
            <a:avLst/>
          </a:prstGeom>
          <a:noFill/>
        </p:spPr>
        <p:txBody>
          <a:bodyPr wrap="square" rtlCol="0">
            <a:spAutoFit/>
          </a:bodyPr>
          <a:lstStyle/>
          <a:p>
            <a:r>
              <a:rPr lang="en-GB" sz="3600" b="1" u="sng" dirty="0">
                <a:latin typeface="SassoonPrimaryInfant" pitchFamily="2" charset="0"/>
              </a:rPr>
              <a:t>MTC – Multiplication Times Tables Check</a:t>
            </a:r>
          </a:p>
        </p:txBody>
      </p:sp>
      <p:pic>
        <p:nvPicPr>
          <p:cNvPr id="6" name="Picture 5">
            <a:extLst>
              <a:ext uri="{FF2B5EF4-FFF2-40B4-BE49-F238E27FC236}">
                <a16:creationId xmlns:a16="http://schemas.microsoft.com/office/drawing/2014/main" id="{0C9A3466-029B-48ED-9B00-9B908DEAFA53}"/>
              </a:ext>
            </a:extLst>
          </p:cNvPr>
          <p:cNvPicPr>
            <a:picLocks noChangeAspect="1"/>
          </p:cNvPicPr>
          <p:nvPr/>
        </p:nvPicPr>
        <p:blipFill>
          <a:blip r:embed="rId2"/>
          <a:stretch>
            <a:fillRect/>
          </a:stretch>
        </p:blipFill>
        <p:spPr>
          <a:xfrm>
            <a:off x="636373" y="2664121"/>
            <a:ext cx="1737227" cy="1681636"/>
          </a:xfrm>
          <a:prstGeom prst="rect">
            <a:avLst/>
          </a:prstGeom>
        </p:spPr>
      </p:pic>
      <p:pic>
        <p:nvPicPr>
          <p:cNvPr id="8" name="Picture 7">
            <a:extLst>
              <a:ext uri="{FF2B5EF4-FFF2-40B4-BE49-F238E27FC236}">
                <a16:creationId xmlns:a16="http://schemas.microsoft.com/office/drawing/2014/main" id="{51D26145-466C-4C7F-9683-D1644508D571}"/>
              </a:ext>
            </a:extLst>
          </p:cNvPr>
          <p:cNvPicPr>
            <a:picLocks noChangeAspect="1"/>
          </p:cNvPicPr>
          <p:nvPr/>
        </p:nvPicPr>
        <p:blipFill>
          <a:blip r:embed="rId3"/>
          <a:stretch>
            <a:fillRect/>
          </a:stretch>
        </p:blipFill>
        <p:spPr>
          <a:xfrm>
            <a:off x="3824031" y="2466077"/>
            <a:ext cx="5471779" cy="4185502"/>
          </a:xfrm>
          <a:prstGeom prst="rect">
            <a:avLst/>
          </a:prstGeom>
        </p:spPr>
      </p:pic>
    </p:spTree>
    <p:extLst>
      <p:ext uri="{BB962C8B-B14F-4D97-AF65-F5344CB8AC3E}">
        <p14:creationId xmlns:p14="http://schemas.microsoft.com/office/powerpoint/2010/main" val="10837581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94465" y="291826"/>
            <a:ext cx="9406393" cy="5084215"/>
          </a:xfrm>
          <a:prstGeom prst="rect">
            <a:avLst/>
          </a:prstGeom>
        </p:spPr>
      </p:pic>
      <p:sp>
        <p:nvSpPr>
          <p:cNvPr id="5" name="TextBox 4"/>
          <p:cNvSpPr txBox="1"/>
          <p:nvPr/>
        </p:nvSpPr>
        <p:spPr>
          <a:xfrm>
            <a:off x="1119352" y="5549462"/>
            <a:ext cx="6227379" cy="369332"/>
          </a:xfrm>
          <a:prstGeom prst="rect">
            <a:avLst/>
          </a:prstGeom>
          <a:noFill/>
        </p:spPr>
        <p:txBody>
          <a:bodyPr wrap="square" rtlCol="0">
            <a:spAutoFit/>
          </a:bodyPr>
          <a:lstStyle/>
          <a:p>
            <a:r>
              <a:rPr lang="en-GB" dirty="0"/>
              <a:t>topmarks.co.uk/maths-games/hit-the-button</a:t>
            </a:r>
          </a:p>
        </p:txBody>
      </p:sp>
    </p:spTree>
    <p:extLst>
      <p:ext uri="{BB962C8B-B14F-4D97-AF65-F5344CB8AC3E}">
        <p14:creationId xmlns:p14="http://schemas.microsoft.com/office/powerpoint/2010/main" val="40713464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636276" y="78554"/>
            <a:ext cx="6272958" cy="3187668"/>
          </a:xfrm>
          <a:prstGeom prst="rect">
            <a:avLst/>
          </a:prstGeom>
        </p:spPr>
      </p:pic>
      <p:sp>
        <p:nvSpPr>
          <p:cNvPr id="3" name="TextBox 2"/>
          <p:cNvSpPr txBox="1"/>
          <p:nvPr/>
        </p:nvSpPr>
        <p:spPr>
          <a:xfrm>
            <a:off x="601568" y="890095"/>
            <a:ext cx="5034708" cy="4308872"/>
          </a:xfrm>
          <a:prstGeom prst="rect">
            <a:avLst/>
          </a:prstGeom>
          <a:noFill/>
        </p:spPr>
        <p:txBody>
          <a:bodyPr wrap="square" rtlCol="0">
            <a:spAutoFit/>
          </a:bodyPr>
          <a:lstStyle/>
          <a:p>
            <a:r>
              <a:rPr lang="en-GB" sz="3200" b="1" u="sng" dirty="0">
                <a:latin typeface="Futura Next Book" panose="020B0502020204020303" pitchFamily="34" charset="0"/>
              </a:rPr>
              <a:t>Game modes</a:t>
            </a:r>
          </a:p>
          <a:p>
            <a:pPr marL="285750" indent="-285750">
              <a:buFont typeface="Arial" panose="020B0604020202020204" pitchFamily="34" charset="0"/>
              <a:buChar char="•"/>
            </a:pPr>
            <a:endParaRPr lang="en-GB" dirty="0">
              <a:latin typeface="Futura Next Book" panose="020B0502020204020303" pitchFamily="34" charset="0"/>
            </a:endParaRPr>
          </a:p>
          <a:p>
            <a:pPr marL="285750" indent="-285750">
              <a:buFont typeface="Arial" panose="020B0604020202020204" pitchFamily="34" charset="0"/>
              <a:buChar char="•"/>
            </a:pPr>
            <a:r>
              <a:rPr lang="en-GB" sz="2800" dirty="0">
                <a:latin typeface="Futura Next Book" panose="020B0502020204020303" pitchFamily="34" charset="0"/>
              </a:rPr>
              <a:t>Single Player:</a:t>
            </a:r>
          </a:p>
          <a:p>
            <a:pPr marL="742950" lvl="1" indent="-285750">
              <a:buFont typeface="Arial" panose="020B0604020202020204" pitchFamily="34" charset="0"/>
              <a:buChar char="•"/>
            </a:pPr>
            <a:r>
              <a:rPr lang="en-GB" sz="2800" dirty="0">
                <a:latin typeface="Futura Next Book" panose="020B0502020204020303" pitchFamily="34" charset="0"/>
              </a:rPr>
              <a:t>Jamming</a:t>
            </a:r>
          </a:p>
          <a:p>
            <a:pPr marL="742950" lvl="1" indent="-285750">
              <a:buFont typeface="Arial" panose="020B0604020202020204" pitchFamily="34" charset="0"/>
              <a:buChar char="•"/>
            </a:pPr>
            <a:r>
              <a:rPr lang="en-GB" sz="2800" dirty="0">
                <a:latin typeface="Futura Next Book" panose="020B0502020204020303" pitchFamily="34" charset="0"/>
              </a:rPr>
              <a:t>Garage</a:t>
            </a:r>
          </a:p>
          <a:p>
            <a:pPr marL="742950" lvl="1" indent="-285750">
              <a:buFont typeface="Arial" panose="020B0604020202020204" pitchFamily="34" charset="0"/>
              <a:buChar char="•"/>
            </a:pPr>
            <a:r>
              <a:rPr lang="en-GB" sz="2800" dirty="0">
                <a:latin typeface="Futura Next Book" panose="020B0502020204020303" pitchFamily="34" charset="0"/>
              </a:rPr>
              <a:t>Sound Check</a:t>
            </a:r>
          </a:p>
          <a:p>
            <a:pPr marL="742950" lvl="1" indent="-285750">
              <a:buFont typeface="Arial" panose="020B0604020202020204" pitchFamily="34" charset="0"/>
              <a:buChar char="•"/>
            </a:pPr>
            <a:endParaRPr lang="en-GB" sz="2800" dirty="0">
              <a:latin typeface="Futura Next Book" panose="020B0502020204020303" pitchFamily="34" charset="0"/>
            </a:endParaRPr>
          </a:p>
          <a:p>
            <a:pPr marL="285750" indent="-285750">
              <a:buFont typeface="Arial" panose="020B0604020202020204" pitchFamily="34" charset="0"/>
              <a:buChar char="•"/>
            </a:pPr>
            <a:r>
              <a:rPr lang="en-GB" sz="2800" dirty="0">
                <a:latin typeface="Futura Next Book" panose="020B0502020204020303" pitchFamily="34" charset="0"/>
              </a:rPr>
              <a:t>Multiplayer</a:t>
            </a:r>
          </a:p>
          <a:p>
            <a:pPr marL="742950" lvl="1" indent="-285750">
              <a:buFont typeface="Arial" panose="020B0604020202020204" pitchFamily="34" charset="0"/>
              <a:buChar char="•"/>
            </a:pPr>
            <a:r>
              <a:rPr lang="en-GB" sz="2800" dirty="0">
                <a:latin typeface="Futura Next Book" panose="020B0502020204020303" pitchFamily="34" charset="0"/>
              </a:rPr>
              <a:t>Festival</a:t>
            </a:r>
          </a:p>
          <a:p>
            <a:pPr marL="742950" lvl="1" indent="-285750">
              <a:buFont typeface="Arial" panose="020B0604020202020204" pitchFamily="34" charset="0"/>
              <a:buChar char="•"/>
            </a:pPr>
            <a:r>
              <a:rPr lang="en-GB" sz="2800" dirty="0">
                <a:latin typeface="Futura Next Book" panose="020B0502020204020303" pitchFamily="34" charset="0"/>
              </a:rPr>
              <a:t>Arena</a:t>
            </a:r>
          </a:p>
        </p:txBody>
      </p:sp>
      <p:pic>
        <p:nvPicPr>
          <p:cNvPr id="4" name="Picture 3"/>
          <p:cNvPicPr>
            <a:picLocks noChangeAspect="1"/>
          </p:cNvPicPr>
          <p:nvPr/>
        </p:nvPicPr>
        <p:blipFill>
          <a:blip r:embed="rId3"/>
          <a:stretch>
            <a:fillRect/>
          </a:stretch>
        </p:blipFill>
        <p:spPr>
          <a:xfrm>
            <a:off x="6214498" y="5003321"/>
            <a:ext cx="5116513" cy="1309344"/>
          </a:xfrm>
          <a:prstGeom prst="rect">
            <a:avLst/>
          </a:prstGeom>
        </p:spPr>
      </p:pic>
      <p:sp>
        <p:nvSpPr>
          <p:cNvPr id="5" name="TextBox 4"/>
          <p:cNvSpPr txBox="1"/>
          <p:nvPr/>
        </p:nvSpPr>
        <p:spPr>
          <a:xfrm>
            <a:off x="6668907" y="4633989"/>
            <a:ext cx="3450912" cy="369332"/>
          </a:xfrm>
          <a:prstGeom prst="rect">
            <a:avLst/>
          </a:prstGeom>
          <a:noFill/>
        </p:spPr>
        <p:txBody>
          <a:bodyPr wrap="square" rtlCol="0">
            <a:spAutoFit/>
          </a:bodyPr>
          <a:lstStyle/>
          <a:p>
            <a:r>
              <a:rPr lang="en-GB" dirty="0">
                <a:latin typeface="Futura Next Book" panose="020B0502020204020303" pitchFamily="34" charset="0"/>
              </a:rPr>
              <a:t>Avatar!!</a:t>
            </a:r>
          </a:p>
        </p:txBody>
      </p:sp>
      <p:sp>
        <p:nvSpPr>
          <p:cNvPr id="6" name="Rectangle 5"/>
          <p:cNvSpPr/>
          <p:nvPr/>
        </p:nvSpPr>
        <p:spPr>
          <a:xfrm>
            <a:off x="2452842" y="6127999"/>
            <a:ext cx="2795958" cy="369332"/>
          </a:xfrm>
          <a:prstGeom prst="rect">
            <a:avLst/>
          </a:prstGeom>
        </p:spPr>
        <p:txBody>
          <a:bodyPr wrap="none">
            <a:spAutoFit/>
          </a:bodyPr>
          <a:lstStyle/>
          <a:p>
            <a:r>
              <a:rPr lang="en-GB" dirty="0"/>
              <a:t>https://ttrockstars.com/</a:t>
            </a:r>
          </a:p>
        </p:txBody>
      </p:sp>
    </p:spTree>
    <p:extLst>
      <p:ext uri="{BB962C8B-B14F-4D97-AF65-F5344CB8AC3E}">
        <p14:creationId xmlns:p14="http://schemas.microsoft.com/office/powerpoint/2010/main" val="35841613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40069" y="362607"/>
            <a:ext cx="6511159" cy="4031873"/>
          </a:xfrm>
          <a:prstGeom prst="rect">
            <a:avLst/>
          </a:prstGeom>
          <a:noFill/>
        </p:spPr>
        <p:txBody>
          <a:bodyPr wrap="square" rtlCol="0">
            <a:spAutoFit/>
          </a:bodyPr>
          <a:lstStyle/>
          <a:p>
            <a:r>
              <a:rPr lang="en-GB" sz="3200" dirty="0">
                <a:latin typeface="SassoonPrimaryInfant" pitchFamily="2" charset="0"/>
              </a:rPr>
              <a:t>Be creative……….</a:t>
            </a:r>
          </a:p>
          <a:p>
            <a:endParaRPr lang="en-GB" sz="3200" dirty="0">
              <a:latin typeface="SassoonPrimaryInfant" pitchFamily="2" charset="0"/>
            </a:endParaRPr>
          </a:p>
          <a:p>
            <a:endParaRPr lang="en-GB" sz="3200" dirty="0">
              <a:latin typeface="SassoonPrimaryInfant" pitchFamily="2" charset="0"/>
            </a:endParaRPr>
          </a:p>
          <a:p>
            <a:endParaRPr lang="en-GB" sz="3200" dirty="0">
              <a:latin typeface="SassoonPrimaryInfant" pitchFamily="2" charset="0"/>
            </a:endParaRPr>
          </a:p>
          <a:p>
            <a:r>
              <a:rPr lang="en-GB" sz="3200" dirty="0">
                <a:latin typeface="SassoonPrimaryInfant" pitchFamily="2" charset="0"/>
              </a:rPr>
              <a:t>I ate and ate until I was sick on the floor.</a:t>
            </a:r>
          </a:p>
          <a:p>
            <a:endParaRPr lang="en-GB" sz="3200" dirty="0">
              <a:latin typeface="SassoonPrimaryInfant" pitchFamily="2" charset="0"/>
            </a:endParaRPr>
          </a:p>
          <a:p>
            <a:r>
              <a:rPr lang="en-GB" sz="3200" dirty="0">
                <a:latin typeface="SassoonPrimaryInfant" pitchFamily="2" charset="0"/>
              </a:rPr>
              <a:t>8 x 8  = 64</a:t>
            </a:r>
          </a:p>
        </p:txBody>
      </p:sp>
      <p:pic>
        <p:nvPicPr>
          <p:cNvPr id="1026" name="Picture 2" descr="Vomiting Cartoon Stock Illustrations – 1,301 Vomiting Cartoon Stock  Illustrations, Vectors &amp; Clipart - Dreamsti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47512" y="3216165"/>
            <a:ext cx="3407432" cy="3407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81143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24758" y="189186"/>
            <a:ext cx="8261131" cy="4955203"/>
          </a:xfrm>
          <a:prstGeom prst="rect">
            <a:avLst/>
          </a:prstGeom>
          <a:noFill/>
        </p:spPr>
        <p:txBody>
          <a:bodyPr wrap="square" rtlCol="0">
            <a:spAutoFit/>
          </a:bodyPr>
          <a:lstStyle/>
          <a:p>
            <a:r>
              <a:rPr lang="en-GB" sz="3600" b="1" u="sng" dirty="0">
                <a:latin typeface="SassoonPrimaryInfant" pitchFamily="2" charset="0"/>
              </a:rPr>
              <a:t>Trips</a:t>
            </a:r>
          </a:p>
          <a:p>
            <a:endParaRPr lang="en-GB" sz="3600" b="1" u="sng" dirty="0">
              <a:latin typeface="SassoonPrimaryInfant" pitchFamily="2" charset="0"/>
            </a:endParaRPr>
          </a:p>
          <a:p>
            <a:r>
              <a:rPr lang="en-GB" sz="2800" b="1" u="sng" dirty="0">
                <a:latin typeface="SassoonPrimaryInfant" pitchFamily="2" charset="0"/>
              </a:rPr>
              <a:t>Autumn Term</a:t>
            </a:r>
          </a:p>
          <a:p>
            <a:r>
              <a:rPr lang="en-GB" sz="2400" b="1" dirty="0">
                <a:latin typeface="SassoonPrimaryInfant" pitchFamily="2" charset="0"/>
              </a:rPr>
              <a:t>Verulamium (St Albans) –</a:t>
            </a:r>
            <a:r>
              <a:rPr lang="en-GB" sz="2400" dirty="0">
                <a:latin typeface="SassoonPrimaryInfant" pitchFamily="2" charset="0"/>
              </a:rPr>
              <a:t> The museum of everyday life in Roman Britain. The children will take part in an Artefact workshop, visit the Museum’s gallery and visit the Hypocaust and/or Roman wall remains in Park.</a:t>
            </a:r>
          </a:p>
          <a:p>
            <a:endParaRPr lang="en-GB" sz="2400" dirty="0">
              <a:latin typeface="SassoonPrimaryInfant" pitchFamily="2" charset="0"/>
            </a:endParaRPr>
          </a:p>
          <a:p>
            <a:r>
              <a:rPr lang="en-GB" sz="2400" b="1" dirty="0" err="1">
                <a:latin typeface="SassoonPrimaryInfant" pitchFamily="2" charset="0"/>
              </a:rPr>
              <a:t>Cineworld</a:t>
            </a:r>
            <a:r>
              <a:rPr lang="en-GB" sz="2400" b="1" dirty="0">
                <a:latin typeface="SassoonPrimaryInfant" pitchFamily="2" charset="0"/>
              </a:rPr>
              <a:t> – </a:t>
            </a:r>
            <a:r>
              <a:rPr lang="en-GB" sz="2400" dirty="0">
                <a:latin typeface="SassoonPrimaryInfant" pitchFamily="2" charset="0"/>
              </a:rPr>
              <a:t>South Ruislip</a:t>
            </a:r>
          </a:p>
          <a:p>
            <a:r>
              <a:rPr lang="en-GB" sz="2400" dirty="0">
                <a:latin typeface="SassoonPrimaryInfant" pitchFamily="2" charset="0"/>
              </a:rPr>
              <a:t>Into Film Festival </a:t>
            </a:r>
          </a:p>
          <a:p>
            <a:endParaRPr lang="en-GB" sz="2400" dirty="0">
              <a:latin typeface="SassoonPrimaryInfant" pitchFamily="2" charset="0"/>
            </a:endParaRPr>
          </a:p>
          <a:p>
            <a:r>
              <a:rPr lang="en-GB" sz="2400" dirty="0">
                <a:latin typeface="SassoonPrimaryInfant" pitchFamily="2" charset="0"/>
              </a:rPr>
              <a:t>Other trips TBC</a:t>
            </a:r>
          </a:p>
        </p:txBody>
      </p:sp>
    </p:spTree>
    <p:extLst>
      <p:ext uri="{BB962C8B-B14F-4D97-AF65-F5344CB8AC3E}">
        <p14:creationId xmlns:p14="http://schemas.microsoft.com/office/powerpoint/2010/main" val="36816527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7067" y="520995"/>
            <a:ext cx="5954232" cy="646331"/>
          </a:xfrm>
          <a:prstGeom prst="rect">
            <a:avLst/>
          </a:prstGeom>
          <a:noFill/>
        </p:spPr>
        <p:txBody>
          <a:bodyPr wrap="square" rtlCol="0">
            <a:spAutoFit/>
          </a:bodyPr>
          <a:lstStyle/>
          <a:p>
            <a:r>
              <a:rPr lang="en-GB" sz="3600" u="sng" dirty="0">
                <a:latin typeface="Futura Next Book" panose="020B0502020204020303" pitchFamily="34" charset="0"/>
              </a:rPr>
              <a:t>Class Assembly</a:t>
            </a:r>
          </a:p>
        </p:txBody>
      </p:sp>
      <p:pic>
        <p:nvPicPr>
          <p:cNvPr id="3" name="Picture 2"/>
          <p:cNvPicPr>
            <a:picLocks noChangeAspect="1"/>
          </p:cNvPicPr>
          <p:nvPr/>
        </p:nvPicPr>
        <p:blipFill>
          <a:blip r:embed="rId2"/>
          <a:stretch>
            <a:fillRect/>
          </a:stretch>
        </p:blipFill>
        <p:spPr>
          <a:xfrm>
            <a:off x="526750" y="1600959"/>
            <a:ext cx="6582603" cy="4045697"/>
          </a:xfrm>
          <a:prstGeom prst="rect">
            <a:avLst/>
          </a:prstGeom>
        </p:spPr>
      </p:pic>
      <p:sp>
        <p:nvSpPr>
          <p:cNvPr id="4" name="TextBox 3">
            <a:extLst>
              <a:ext uri="{FF2B5EF4-FFF2-40B4-BE49-F238E27FC236}">
                <a16:creationId xmlns:a16="http://schemas.microsoft.com/office/drawing/2014/main" id="{03E85655-67E8-4EBD-A493-6D70F77EEF1F}"/>
              </a:ext>
            </a:extLst>
          </p:cNvPr>
          <p:cNvSpPr txBox="1"/>
          <p:nvPr/>
        </p:nvSpPr>
        <p:spPr>
          <a:xfrm>
            <a:off x="7456602" y="2284979"/>
            <a:ext cx="2752627" cy="2677656"/>
          </a:xfrm>
          <a:prstGeom prst="rect">
            <a:avLst/>
          </a:prstGeom>
          <a:noFill/>
        </p:spPr>
        <p:txBody>
          <a:bodyPr wrap="square" rtlCol="0">
            <a:spAutoFit/>
          </a:bodyPr>
          <a:lstStyle/>
          <a:p>
            <a:pPr algn="ctr"/>
            <a:r>
              <a:rPr lang="en-GB" sz="2800" dirty="0"/>
              <a:t>The dates for these will be on the newsletter, remember to add these to your diary!</a:t>
            </a:r>
          </a:p>
        </p:txBody>
      </p:sp>
    </p:spTree>
    <p:extLst>
      <p:ext uri="{BB962C8B-B14F-4D97-AF65-F5344CB8AC3E}">
        <p14:creationId xmlns:p14="http://schemas.microsoft.com/office/powerpoint/2010/main" val="5326324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03200" y="434773"/>
            <a:ext cx="4373696" cy="646331"/>
          </a:xfrm>
          <a:prstGeom prst="rect">
            <a:avLst/>
          </a:prstGeom>
          <a:noFill/>
        </p:spPr>
        <p:txBody>
          <a:bodyPr wrap="square" rtlCol="0">
            <a:spAutoFit/>
          </a:bodyPr>
          <a:lstStyle/>
          <a:p>
            <a:r>
              <a:rPr lang="en-GB" sz="3600" u="sng" dirty="0">
                <a:latin typeface="SassoonPrimaryInfant"/>
              </a:rPr>
              <a:t>Rewards</a:t>
            </a:r>
          </a:p>
        </p:txBody>
      </p:sp>
      <p:pic>
        <p:nvPicPr>
          <p:cNvPr id="3" name="Picture 2"/>
          <p:cNvPicPr>
            <a:picLocks noChangeAspect="1"/>
          </p:cNvPicPr>
          <p:nvPr/>
        </p:nvPicPr>
        <p:blipFill>
          <a:blip r:embed="rId2"/>
          <a:stretch>
            <a:fillRect/>
          </a:stretch>
        </p:blipFill>
        <p:spPr>
          <a:xfrm>
            <a:off x="570890" y="1489982"/>
            <a:ext cx="5638315" cy="3890282"/>
          </a:xfrm>
          <a:prstGeom prst="rect">
            <a:avLst/>
          </a:prstGeom>
        </p:spPr>
      </p:pic>
      <p:pic>
        <p:nvPicPr>
          <p:cNvPr id="4" name="Picture 3"/>
          <p:cNvPicPr>
            <a:picLocks noChangeAspect="1"/>
          </p:cNvPicPr>
          <p:nvPr/>
        </p:nvPicPr>
        <p:blipFill>
          <a:blip r:embed="rId3"/>
          <a:stretch>
            <a:fillRect/>
          </a:stretch>
        </p:blipFill>
        <p:spPr>
          <a:xfrm>
            <a:off x="6457816" y="1226031"/>
            <a:ext cx="1595446" cy="2314115"/>
          </a:xfrm>
          <a:prstGeom prst="rect">
            <a:avLst/>
          </a:prstGeom>
        </p:spPr>
      </p:pic>
      <p:pic>
        <p:nvPicPr>
          <p:cNvPr id="1028" name="Picture 4" descr="FREE! - 👉 House Points Display Banner (teacher mad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534400" y="897761"/>
            <a:ext cx="2114096" cy="10570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5"/>
          <a:stretch>
            <a:fillRect/>
          </a:stretch>
        </p:blipFill>
        <p:spPr>
          <a:xfrm>
            <a:off x="7167121" y="4566044"/>
            <a:ext cx="3733800" cy="876300"/>
          </a:xfrm>
          <a:prstGeom prst="rect">
            <a:avLst/>
          </a:prstGeom>
        </p:spPr>
      </p:pic>
      <p:pic>
        <p:nvPicPr>
          <p:cNvPr id="1026" name="Picture 2" descr="Golden Token Coin Icon Royalty Free ...">
            <a:extLst>
              <a:ext uri="{FF2B5EF4-FFF2-40B4-BE49-F238E27FC236}">
                <a16:creationId xmlns:a16="http://schemas.microsoft.com/office/drawing/2014/main" id="{02EBE627-1538-4D61-A877-542925E9A14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1302" t="10468" r="11151" b="20491"/>
          <a:stretch/>
        </p:blipFill>
        <p:spPr bwMode="auto">
          <a:xfrm>
            <a:off x="8766928" y="2494308"/>
            <a:ext cx="1595446" cy="1532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9694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94264" y="3940403"/>
            <a:ext cx="3551465" cy="1105124"/>
          </a:xfrm>
        </p:spPr>
        <p:txBody>
          <a:bodyPr/>
          <a:lstStyle/>
          <a:p>
            <a:r>
              <a:rPr lang="en-GB" dirty="0">
                <a:latin typeface="Futura Next Book" panose="020B0502020204020303" pitchFamily="34" charset="0"/>
              </a:rPr>
              <a:t>Thank you</a:t>
            </a:r>
          </a:p>
        </p:txBody>
      </p:sp>
      <p:sp>
        <p:nvSpPr>
          <p:cNvPr id="3" name="Subtitle 2"/>
          <p:cNvSpPr>
            <a:spLocks noGrp="1"/>
          </p:cNvSpPr>
          <p:nvPr>
            <p:ph type="subTitle" idx="1"/>
          </p:nvPr>
        </p:nvSpPr>
        <p:spPr>
          <a:xfrm>
            <a:off x="1457490" y="1561821"/>
            <a:ext cx="6297990" cy="1998903"/>
          </a:xfrm>
        </p:spPr>
        <p:txBody>
          <a:bodyPr>
            <a:normAutofit fontScale="32500" lnSpcReduction="20000"/>
          </a:bodyPr>
          <a:lstStyle/>
          <a:p>
            <a:pPr algn="l"/>
            <a:r>
              <a:rPr lang="en-GB" sz="5100" dirty="0">
                <a:latin typeface="Futura Next Book" panose="020B0502020204020303" pitchFamily="34" charset="0"/>
                <a:hlinkClick r:id="rId2"/>
              </a:rPr>
              <a:t>Please get in contact</a:t>
            </a:r>
          </a:p>
          <a:p>
            <a:pPr algn="l"/>
            <a:endParaRPr lang="en-GB" sz="5100" dirty="0">
              <a:latin typeface="Futura Next Book" panose="020B0502020204020303" pitchFamily="34" charset="0"/>
              <a:hlinkClick r:id="rId2"/>
            </a:endParaRPr>
          </a:p>
          <a:p>
            <a:pPr algn="l"/>
            <a:r>
              <a:rPr lang="en-GB" sz="5100" dirty="0">
                <a:latin typeface="Futura Next Book" panose="020B0502020204020303" pitchFamily="34" charset="0"/>
                <a:hlinkClick r:id="rId2"/>
              </a:rPr>
              <a:t>Email us at: </a:t>
            </a:r>
            <a:r>
              <a:rPr lang="en-GB" sz="5100" dirty="0" err="1">
                <a:latin typeface="Futura Next Book" panose="020B0502020204020303" pitchFamily="34" charset="0"/>
                <a:hlinkClick r:id="rId2"/>
              </a:rPr>
              <a:t>office@ladybankes.school</a:t>
            </a:r>
            <a:endParaRPr lang="en-GB" sz="5100" dirty="0">
              <a:latin typeface="Futura Next Book" panose="020B0502020204020303" pitchFamily="34" charset="0"/>
            </a:endParaRPr>
          </a:p>
          <a:p>
            <a:pPr algn="l">
              <a:spcBef>
                <a:spcPct val="0"/>
              </a:spcBef>
            </a:pPr>
            <a:endParaRPr lang="en-GB" sz="5100" dirty="0">
              <a:solidFill>
                <a:schemeClr val="accent1"/>
              </a:solidFill>
              <a:latin typeface="Futura Next Book" panose="020B0502020204020303" pitchFamily="34" charset="0"/>
              <a:ea typeface="+mj-ea"/>
              <a:cs typeface="+mj-cs"/>
            </a:endParaRPr>
          </a:p>
          <a:p>
            <a:pPr algn="l">
              <a:spcBef>
                <a:spcPct val="0"/>
              </a:spcBef>
            </a:pPr>
            <a:r>
              <a:rPr lang="en-GB" sz="5100" dirty="0">
                <a:solidFill>
                  <a:schemeClr val="accent1"/>
                </a:solidFill>
                <a:latin typeface="Futura Next Book" panose="020B0502020204020303" pitchFamily="34" charset="0"/>
                <a:ea typeface="+mj-ea"/>
                <a:cs typeface="+mj-cs"/>
              </a:rPr>
              <a:t>Or call reception to arrange an appointment</a:t>
            </a:r>
          </a:p>
          <a:p>
            <a:pPr algn="l">
              <a:spcBef>
                <a:spcPct val="0"/>
              </a:spcBef>
            </a:pPr>
            <a:endParaRPr lang="en-GB" sz="5100" dirty="0">
              <a:solidFill>
                <a:schemeClr val="accent1"/>
              </a:solidFill>
              <a:latin typeface="Futura Next Book" panose="020B0502020204020303" pitchFamily="34" charset="0"/>
              <a:ea typeface="+mj-ea"/>
              <a:cs typeface="+mj-cs"/>
            </a:endParaRPr>
          </a:p>
          <a:p>
            <a:pPr algn="l">
              <a:spcBef>
                <a:spcPct val="0"/>
              </a:spcBef>
            </a:pPr>
            <a:r>
              <a:rPr lang="en-GB" sz="5100" dirty="0">
                <a:solidFill>
                  <a:schemeClr val="accent1"/>
                </a:solidFill>
                <a:latin typeface="Futura Next Book" panose="020B0502020204020303" pitchFamily="34" charset="0"/>
                <a:ea typeface="+mj-ea"/>
                <a:cs typeface="+mj-cs"/>
              </a:rPr>
              <a:t>Or speak to us afterschool</a:t>
            </a:r>
          </a:p>
          <a:p>
            <a:endParaRPr lang="en-GB" dirty="0"/>
          </a:p>
        </p:txBody>
      </p:sp>
    </p:spTree>
    <p:extLst>
      <p:ext uri="{BB962C8B-B14F-4D97-AF65-F5344CB8AC3E}">
        <p14:creationId xmlns:p14="http://schemas.microsoft.com/office/powerpoint/2010/main" val="383268043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858</TotalTime>
  <Words>501</Words>
  <Application>Microsoft Office PowerPoint</Application>
  <PresentationFormat>Widescreen</PresentationFormat>
  <Paragraphs>81</Paragraphs>
  <Slides>16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Futura Next Book</vt:lpstr>
      <vt:lpstr>SassoonPrimaryInfant</vt:lpstr>
      <vt:lpstr>Times New Roman</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McInroy</dc:creator>
  <cp:lastModifiedBy>Kelly Seabrook</cp:lastModifiedBy>
  <cp:revision>35</cp:revision>
  <dcterms:created xsi:type="dcterms:W3CDTF">2022-09-12T12:06:01Z</dcterms:created>
  <dcterms:modified xsi:type="dcterms:W3CDTF">2026-09-09T15:55:58Z</dcterms:modified>
</cp:coreProperties>
</file>