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8" r:id="rId6"/>
    <p:sldId id="270" r:id="rId7"/>
    <p:sldId id="269" r:id="rId8"/>
    <p:sldId id="266" r:id="rId9"/>
    <p:sldId id="275" r:id="rId10"/>
    <p:sldId id="271" r:id="rId11"/>
    <p:sldId id="262" r:id="rId12"/>
    <p:sldId id="273" r:id="rId13"/>
    <p:sldId id="274"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34" autoAdjust="0"/>
    <p:restoredTop sz="94660"/>
  </p:normalViewPr>
  <p:slideViewPr>
    <p:cSldViewPr snapToGrid="0">
      <p:cViewPr varScale="1">
        <p:scale>
          <a:sx n="61" d="100"/>
          <a:sy n="61" d="100"/>
        </p:scale>
        <p:origin x="102" y="3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575004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4218068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609499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5C85C97-F08D-45F6-9958-4A70F4489270}"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666710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5C85C97-F08D-45F6-9958-4A70F4489270}" type="datetimeFigureOut">
              <a:rPr lang="en-GB" smtClean="0"/>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176871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5C85C97-F08D-45F6-9958-4A70F4489270}" type="datetimeFigureOut">
              <a:rPr lang="en-GB" smtClean="0"/>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2976616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C85C97-F08D-45F6-9958-4A70F4489270}" type="datetimeFigureOut">
              <a:rPr lang="en-GB" smtClean="0"/>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2145108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5C85C97-F08D-45F6-9958-4A70F4489270}"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88639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5C85C97-F08D-45F6-9958-4A70F4489270}" type="datetimeFigureOut">
              <a:rPr lang="en-GB" smtClean="0"/>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477456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665204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20615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130513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26372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282247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683191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147224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5C85C97-F08D-45F6-9958-4A70F4489270}" type="datetimeFigureOut">
              <a:rPr lang="en-GB" smtClean="0"/>
              <a:t>11/09/2024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9D8D8BC-2781-4836-83E0-2508089E519C}" type="slidenum">
              <a:rPr lang="en-GB" smtClean="0"/>
              <a:t>‹#›</a:t>
            </a:fld>
            <a:endParaRPr lang="en-GB"/>
          </a:p>
        </p:txBody>
      </p:sp>
    </p:spTree>
    <p:extLst>
      <p:ext uri="{BB962C8B-B14F-4D97-AF65-F5344CB8AC3E}">
        <p14:creationId xmlns:p14="http://schemas.microsoft.com/office/powerpoint/2010/main" val="13855460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59901" y="4191962"/>
            <a:ext cx="9144000" cy="1655762"/>
          </a:xfrm>
        </p:spPr>
        <p:txBody>
          <a:bodyPr>
            <a:normAutofit/>
          </a:bodyPr>
          <a:lstStyle/>
          <a:p>
            <a:r>
              <a:rPr lang="en-GB" sz="6600" dirty="0" smtClean="0">
                <a:solidFill>
                  <a:srgbClr val="0070C0"/>
                </a:solidFill>
                <a:latin typeface="Futura Next Book" panose="020B0502020204020303" pitchFamily="34" charset="0"/>
              </a:rPr>
              <a:t>Year 3</a:t>
            </a:r>
            <a:endParaRPr lang="en-GB" sz="6600" dirty="0">
              <a:solidFill>
                <a:srgbClr val="0070C0"/>
              </a:solidFill>
              <a:latin typeface="Futura Next Book" panose="020B0502020204020303" pitchFamily="34" charset="0"/>
            </a:endParaRP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4436710" y="365420"/>
            <a:ext cx="3644035" cy="3465035"/>
          </a:xfrm>
          <a:prstGeom prst="rect">
            <a:avLst/>
          </a:prstGeom>
        </p:spPr>
      </p:pic>
    </p:spTree>
    <p:extLst>
      <p:ext uri="{BB962C8B-B14F-4D97-AF65-F5344CB8AC3E}">
        <p14:creationId xmlns:p14="http://schemas.microsoft.com/office/powerpoint/2010/main" val="9748096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15651" y="222487"/>
            <a:ext cx="7862265" cy="1477328"/>
          </a:xfrm>
          <a:prstGeom prst="rect">
            <a:avLst/>
          </a:prstGeom>
          <a:noFill/>
        </p:spPr>
        <p:txBody>
          <a:bodyPr wrap="square" rtlCol="0">
            <a:spAutoFit/>
          </a:bodyPr>
          <a:lstStyle/>
          <a:p>
            <a:pPr algn="ctr"/>
            <a:r>
              <a:rPr lang="en-GB" u="sng" dirty="0" smtClean="0">
                <a:solidFill>
                  <a:schemeClr val="accent5"/>
                </a:solidFill>
                <a:latin typeface="Futura Next Book" panose="020B0502020204020303" pitchFamily="34" charset="0"/>
              </a:rPr>
              <a:t>Autumn term</a:t>
            </a:r>
            <a:r>
              <a:rPr lang="en-GB" dirty="0" smtClean="0">
                <a:solidFill>
                  <a:schemeClr val="accent5"/>
                </a:solidFill>
                <a:latin typeface="Futura Next Book" panose="020B0502020204020303" pitchFamily="34" charset="0"/>
              </a:rPr>
              <a:t>: How did hunter-gatherers survive in the Prehistoric period?</a:t>
            </a:r>
          </a:p>
          <a:p>
            <a:pPr algn="ctr"/>
            <a:endParaRPr lang="en-GB" dirty="0">
              <a:solidFill>
                <a:schemeClr val="accent5"/>
              </a:solidFill>
              <a:latin typeface="Futura Next Book" panose="020B0502020204020303" pitchFamily="34" charset="0"/>
            </a:endParaRPr>
          </a:p>
          <a:p>
            <a:pPr algn="ctr"/>
            <a:r>
              <a:rPr lang="en-GB" u="sng" dirty="0" smtClean="0">
                <a:solidFill>
                  <a:schemeClr val="accent5"/>
                </a:solidFill>
                <a:latin typeface="Futura Next Book" panose="020B0502020204020303" pitchFamily="34" charset="0"/>
              </a:rPr>
              <a:t>Spring term</a:t>
            </a:r>
            <a:r>
              <a:rPr lang="en-GB" dirty="0" smtClean="0">
                <a:solidFill>
                  <a:schemeClr val="accent5"/>
                </a:solidFill>
                <a:latin typeface="Futura Next Book" panose="020B0502020204020303" pitchFamily="34" charset="0"/>
              </a:rPr>
              <a:t>: Why is the Kingdom of Benin so significant?</a:t>
            </a:r>
          </a:p>
          <a:p>
            <a:pPr algn="ctr"/>
            <a:endParaRPr lang="en-GB" dirty="0">
              <a:solidFill>
                <a:schemeClr val="accent5"/>
              </a:solidFill>
              <a:latin typeface="Futura Next Book" panose="020B0502020204020303" pitchFamily="34" charset="0"/>
            </a:endParaRPr>
          </a:p>
          <a:p>
            <a:pPr algn="ctr"/>
            <a:r>
              <a:rPr lang="en-GB" u="sng" dirty="0" smtClean="0">
                <a:solidFill>
                  <a:schemeClr val="accent5"/>
                </a:solidFill>
                <a:latin typeface="Futura Next Book" panose="020B0502020204020303" pitchFamily="34" charset="0"/>
              </a:rPr>
              <a:t>Summer term</a:t>
            </a:r>
            <a:r>
              <a:rPr lang="en-GB" dirty="0" smtClean="0">
                <a:solidFill>
                  <a:schemeClr val="accent5"/>
                </a:solidFill>
                <a:latin typeface="Futura Next Book" panose="020B0502020204020303" pitchFamily="34" charset="0"/>
              </a:rPr>
              <a:t>: Why is Ruislip such a desirable place to live?</a:t>
            </a:r>
            <a:endParaRPr lang="en-GB" dirty="0">
              <a:solidFill>
                <a:schemeClr val="accent5"/>
              </a:solidFill>
              <a:latin typeface="Futura Next Book" panose="020B0502020204020303" pitchFamily="34" charset="0"/>
            </a:endParaRPr>
          </a:p>
        </p:txBody>
      </p:sp>
      <p:pic>
        <p:nvPicPr>
          <p:cNvPr id="2" name="Picture 1"/>
          <p:cNvPicPr>
            <a:picLocks noChangeAspect="1"/>
          </p:cNvPicPr>
          <p:nvPr/>
        </p:nvPicPr>
        <p:blipFill>
          <a:blip r:embed="rId2"/>
          <a:stretch>
            <a:fillRect/>
          </a:stretch>
        </p:blipFill>
        <p:spPr>
          <a:xfrm>
            <a:off x="1917770" y="1887592"/>
            <a:ext cx="7058025" cy="4438650"/>
          </a:xfrm>
          <a:prstGeom prst="rect">
            <a:avLst/>
          </a:prstGeom>
        </p:spPr>
      </p:pic>
      <p:pic>
        <p:nvPicPr>
          <p:cNvPr id="6" name="Picture 5"/>
          <p:cNvPicPr/>
          <p:nvPr/>
        </p:nvPicPr>
        <p:blipFill>
          <a:blip r:embed="rId3" cstate="print">
            <a:extLst>
              <a:ext uri="{28A0092B-C50C-407E-A947-70E740481C1C}">
                <a14:useLocalDpi xmlns:a14="http://schemas.microsoft.com/office/drawing/2010/main" val="0"/>
              </a:ext>
            </a:extLst>
          </a:blip>
          <a:stretch>
            <a:fillRect/>
          </a:stretch>
        </p:blipFill>
        <p:spPr>
          <a:xfrm>
            <a:off x="166416" y="229254"/>
            <a:ext cx="1349235" cy="1037711"/>
          </a:xfrm>
          <a:prstGeom prst="rect">
            <a:avLst/>
          </a:prstGeom>
        </p:spPr>
      </p:pic>
    </p:spTree>
    <p:extLst>
      <p:ext uri="{BB962C8B-B14F-4D97-AF65-F5344CB8AC3E}">
        <p14:creationId xmlns:p14="http://schemas.microsoft.com/office/powerpoint/2010/main" val="42152081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6455" y="283779"/>
            <a:ext cx="7346731" cy="646331"/>
          </a:xfrm>
          <a:prstGeom prst="rect">
            <a:avLst/>
          </a:prstGeom>
          <a:noFill/>
        </p:spPr>
        <p:txBody>
          <a:bodyPr wrap="square" rtlCol="0">
            <a:spAutoFit/>
          </a:bodyPr>
          <a:lstStyle/>
          <a:p>
            <a:pPr algn="ctr"/>
            <a:r>
              <a:rPr lang="en-GB" sz="3600" dirty="0" smtClean="0">
                <a:latin typeface="Futura Next Book" panose="020B0502020204020303" pitchFamily="34" charset="0"/>
              </a:rPr>
              <a:t>Curriculum Newsletter</a:t>
            </a:r>
            <a:endParaRPr lang="en-GB" sz="3600" dirty="0">
              <a:latin typeface="Futura Next Book" panose="020B0502020204020303" pitchFamily="34" charset="0"/>
            </a:endParaRPr>
          </a:p>
        </p:txBody>
      </p:sp>
      <p:pic>
        <p:nvPicPr>
          <p:cNvPr id="2" name="Picture 1"/>
          <p:cNvPicPr>
            <a:picLocks noChangeAspect="1"/>
          </p:cNvPicPr>
          <p:nvPr/>
        </p:nvPicPr>
        <p:blipFill>
          <a:blip r:embed="rId2"/>
          <a:stretch>
            <a:fillRect/>
          </a:stretch>
        </p:blipFill>
        <p:spPr>
          <a:xfrm>
            <a:off x="807325" y="930110"/>
            <a:ext cx="10058099" cy="5675642"/>
          </a:xfrm>
          <a:prstGeom prst="rect">
            <a:avLst/>
          </a:prstGeom>
        </p:spPr>
      </p:pic>
    </p:spTree>
    <p:extLst>
      <p:ext uri="{BB962C8B-B14F-4D97-AF65-F5344CB8AC3E}">
        <p14:creationId xmlns:p14="http://schemas.microsoft.com/office/powerpoint/2010/main" val="33808165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79405" y="454624"/>
            <a:ext cx="4604263" cy="587853"/>
          </a:xfrm>
          <a:prstGeom prst="rect">
            <a:avLst/>
          </a:prstGeom>
        </p:spPr>
        <p:txBody>
          <a:bodyPr wrap="square">
            <a:spAutoFit/>
          </a:bodyPr>
          <a:lstStyle/>
          <a:p>
            <a:pPr algn="ctr">
              <a:lnSpc>
                <a:spcPct val="115000"/>
              </a:lnSpc>
              <a:spcAft>
                <a:spcPts val="0"/>
              </a:spcAft>
            </a:pPr>
            <a:r>
              <a:rPr lang="en-GB" sz="2800" b="1" dirty="0" smtClean="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Home Learning Timetable</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Rectangle 5"/>
          <p:cNvSpPr/>
          <p:nvPr/>
        </p:nvSpPr>
        <p:spPr>
          <a:xfrm>
            <a:off x="783403" y="4539816"/>
            <a:ext cx="6537435" cy="2021323"/>
          </a:xfrm>
          <a:prstGeom prst="rect">
            <a:avLst/>
          </a:prstGeom>
        </p:spPr>
        <p:txBody>
          <a:bodyPr wrap="square">
            <a:spAutoFit/>
          </a:bodyPr>
          <a:lstStyle/>
          <a:p>
            <a:pPr>
              <a:lnSpc>
                <a:spcPct val="115000"/>
              </a:lnSpc>
              <a:spcAft>
                <a:spcPts val="0"/>
              </a:spcAft>
            </a:pPr>
            <a:r>
              <a:rPr lang="en-GB" sz="2000" dirty="0" smtClean="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In addition, please endeavour to read with your child as frequently as possible and record this in their reading Record. Also, please encourage them to undertake the practical home learning tasks posted on the school website.</a:t>
            </a:r>
            <a:r>
              <a:rPr lang="en-GB"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0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0"/>
              </a:spcAft>
            </a:pPr>
            <a:r>
              <a:rPr lang="en-GB" sz="900" dirty="0" smtClean="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rot="558236">
            <a:off x="7555876" y="1240745"/>
            <a:ext cx="3543300" cy="5067300"/>
          </a:xfrm>
          <a:prstGeom prst="rect">
            <a:avLst/>
          </a:prstGeom>
        </p:spPr>
      </p:pic>
      <p:pic>
        <p:nvPicPr>
          <p:cNvPr id="3" name="Picture 2"/>
          <p:cNvPicPr>
            <a:picLocks noChangeAspect="1"/>
          </p:cNvPicPr>
          <p:nvPr/>
        </p:nvPicPr>
        <p:blipFill>
          <a:blip r:embed="rId3"/>
          <a:stretch>
            <a:fillRect/>
          </a:stretch>
        </p:blipFill>
        <p:spPr>
          <a:xfrm>
            <a:off x="783403" y="1134341"/>
            <a:ext cx="6437567" cy="3130088"/>
          </a:xfrm>
          <a:prstGeom prst="rect">
            <a:avLst/>
          </a:prstGeom>
        </p:spPr>
      </p:pic>
    </p:spTree>
    <p:extLst>
      <p:ext uri="{BB962C8B-B14F-4D97-AF65-F5344CB8AC3E}">
        <p14:creationId xmlns:p14="http://schemas.microsoft.com/office/powerpoint/2010/main" val="42675388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8276" y="599090"/>
            <a:ext cx="7346731" cy="4154984"/>
          </a:xfrm>
          <a:prstGeom prst="rect">
            <a:avLst/>
          </a:prstGeom>
          <a:noFill/>
        </p:spPr>
        <p:txBody>
          <a:bodyPr wrap="square" rtlCol="0">
            <a:spAutoFit/>
          </a:bodyPr>
          <a:lstStyle/>
          <a:p>
            <a:r>
              <a:rPr lang="en-GB" sz="2400" b="1" u="sng" dirty="0" smtClean="0">
                <a:latin typeface="Futura Next Book" panose="020B0502020204020303" pitchFamily="34" charset="0"/>
              </a:rPr>
              <a:t>Assessment</a:t>
            </a:r>
          </a:p>
          <a:p>
            <a:r>
              <a:rPr lang="en-GB" sz="2400" dirty="0" smtClean="0">
                <a:latin typeface="Futura Next Book" panose="020B0502020204020303" pitchFamily="34" charset="0"/>
              </a:rPr>
              <a:t>Each term we formally assess the children in Mathematics, Reading Comprehension and SPAG</a:t>
            </a:r>
          </a:p>
          <a:p>
            <a:r>
              <a:rPr lang="en-GB" sz="2400" dirty="0" smtClean="0">
                <a:latin typeface="Futura Next Book" panose="020B0502020204020303" pitchFamily="34" charset="0"/>
              </a:rPr>
              <a:t>Other subjects teacher assessed</a:t>
            </a:r>
          </a:p>
          <a:p>
            <a:endParaRPr lang="en-GB" sz="2400" dirty="0">
              <a:latin typeface="Futura Next Book" panose="020B0502020204020303" pitchFamily="34" charset="0"/>
            </a:endParaRPr>
          </a:p>
          <a:p>
            <a:r>
              <a:rPr lang="en-GB" sz="2400" b="1" u="sng" dirty="0" smtClean="0">
                <a:latin typeface="Futura Next Book" panose="020B0502020204020303" pitchFamily="34" charset="0"/>
              </a:rPr>
              <a:t>Reading</a:t>
            </a:r>
          </a:p>
          <a:p>
            <a:r>
              <a:rPr lang="en-GB" sz="2400" dirty="0" smtClean="0">
                <a:latin typeface="Futura Next Book" panose="020B0502020204020303" pitchFamily="34" charset="0"/>
              </a:rPr>
              <a:t>Heard weekly – more often for some children </a:t>
            </a:r>
            <a:endParaRPr lang="en-GB" sz="2400" dirty="0">
              <a:latin typeface="Futura Next Book" panose="020B0502020204020303" pitchFamily="34" charset="0"/>
            </a:endParaRPr>
          </a:p>
          <a:p>
            <a:endParaRPr lang="en-GB" sz="2400" dirty="0">
              <a:latin typeface="Futura Next Book" panose="020B0502020204020303" pitchFamily="34" charset="0"/>
            </a:endParaRPr>
          </a:p>
          <a:p>
            <a:r>
              <a:rPr lang="en-GB" sz="2400" b="1" u="sng" dirty="0" smtClean="0">
                <a:latin typeface="Futura Next Book" panose="020B0502020204020303" pitchFamily="34" charset="0"/>
              </a:rPr>
              <a:t>Little </a:t>
            </a:r>
            <a:r>
              <a:rPr lang="en-GB" sz="2400" b="1" u="sng" dirty="0" err="1" smtClean="0">
                <a:latin typeface="Futura Next Book" panose="020B0502020204020303" pitchFamily="34" charset="0"/>
              </a:rPr>
              <a:t>Wandle</a:t>
            </a:r>
            <a:r>
              <a:rPr lang="en-GB" sz="2400" b="1" u="sng" dirty="0" smtClean="0">
                <a:latin typeface="Futura Next Book" panose="020B0502020204020303" pitchFamily="34" charset="0"/>
              </a:rPr>
              <a:t> (Phonics)</a:t>
            </a:r>
          </a:p>
          <a:p>
            <a:r>
              <a:rPr lang="en-GB" sz="2400" dirty="0" smtClean="0">
                <a:latin typeface="Futura Next Book" panose="020B0502020204020303" pitchFamily="34" charset="0"/>
              </a:rPr>
              <a:t>Revisit through our spelling patterns</a:t>
            </a:r>
          </a:p>
          <a:p>
            <a:r>
              <a:rPr lang="en-GB" sz="2400" dirty="0">
                <a:latin typeface="Futura Next Book" panose="020B0502020204020303" pitchFamily="34" charset="0"/>
              </a:rPr>
              <a:t>S</a:t>
            </a:r>
            <a:r>
              <a:rPr lang="en-GB" sz="2400" dirty="0" smtClean="0">
                <a:latin typeface="Futura Next Book" panose="020B0502020204020303" pitchFamily="34" charset="0"/>
              </a:rPr>
              <a:t>upport groups for some children</a:t>
            </a:r>
            <a:endParaRPr lang="en-GB" sz="2400" b="1" dirty="0">
              <a:latin typeface="Futura Next Book" panose="020B0502020204020303" pitchFamily="34" charset="0"/>
            </a:endParaRPr>
          </a:p>
        </p:txBody>
      </p:sp>
      <p:pic>
        <p:nvPicPr>
          <p:cNvPr id="2050" name="Picture 2" descr="Letters and Sounds | A complete Phonics resource to support child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2553" y="4636860"/>
            <a:ext cx="1731282" cy="173128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rfield Primary School - Rea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6625" y="2280103"/>
            <a:ext cx="2995839" cy="1834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368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2414" y="614855"/>
            <a:ext cx="7977352" cy="1077218"/>
          </a:xfrm>
          <a:prstGeom prst="rect">
            <a:avLst/>
          </a:prstGeom>
          <a:noFill/>
        </p:spPr>
        <p:txBody>
          <a:bodyPr wrap="square" rtlCol="0">
            <a:spAutoFit/>
          </a:bodyPr>
          <a:lstStyle/>
          <a:p>
            <a:pPr algn="ctr"/>
            <a:r>
              <a:rPr lang="en-GB" sz="3200" u="sng" dirty="0" err="1" smtClean="0">
                <a:latin typeface="Futura Next Book" panose="020B0502020204020303" pitchFamily="34" charset="0"/>
              </a:rPr>
              <a:t>Mathletics</a:t>
            </a:r>
            <a:endParaRPr lang="en-GB" sz="3200" u="sng" dirty="0" smtClean="0">
              <a:latin typeface="Futura Next Book" panose="020B0502020204020303" pitchFamily="34" charset="0"/>
            </a:endParaRPr>
          </a:p>
          <a:p>
            <a:endParaRPr lang="en-GB" sz="3200" dirty="0">
              <a:latin typeface="Futura Next Book" panose="020B0502020204020303" pitchFamily="34" charset="0"/>
            </a:endParaRPr>
          </a:p>
        </p:txBody>
      </p:sp>
      <p:sp>
        <p:nvSpPr>
          <p:cNvPr id="3"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3"/>
          <p:cNvSpPr>
            <a:spLocks noChangeArrowheads="1"/>
          </p:cNvSpPr>
          <p:nvPr/>
        </p:nvSpPr>
        <p:spPr bwMode="auto">
          <a:xfrm>
            <a:off x="740979" y="2002520"/>
            <a:ext cx="5659821"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Futura Next Book" panose="020B0502020204020303" pitchFamily="34" charset="0"/>
                <a:ea typeface="Times New Roman" panose="02020603050405020304" pitchFamily="18" charset="0"/>
                <a:cs typeface="Times New Roman" panose="02020603050405020304" pitchFamily="18" charset="0"/>
              </a:rPr>
              <a:t>One</a:t>
            </a:r>
            <a:r>
              <a:rPr kumimoji="0" lang="en-GB" altLang="en-US" sz="2800" b="0" i="0" u="none" strike="noStrike" cap="none" normalizeH="0" dirty="0" smtClean="0">
                <a:ln>
                  <a:noFill/>
                </a:ln>
                <a:solidFill>
                  <a:schemeClr val="tx1"/>
                </a:solidFill>
                <a:effectLst/>
                <a:latin typeface="Futura Next Book" panose="020B0502020204020303" pitchFamily="34" charset="0"/>
                <a:ea typeface="Times New Roman" panose="02020603050405020304" pitchFamily="18" charset="0"/>
                <a:cs typeface="Times New Roman" panose="02020603050405020304" pitchFamily="18" charset="0"/>
              </a:rPr>
              <a:t> of our</a:t>
            </a:r>
            <a:r>
              <a:rPr kumimoji="0" lang="en-GB" altLang="en-US" sz="2800" b="0" i="0" u="none" strike="noStrike" cap="none" normalizeH="0" baseline="0" dirty="0" smtClean="0">
                <a:ln>
                  <a:noFill/>
                </a:ln>
                <a:solidFill>
                  <a:schemeClr val="tx1"/>
                </a:solidFill>
                <a:effectLst/>
                <a:latin typeface="Futura Next Book" panose="020B0502020204020303" pitchFamily="34" charset="0"/>
                <a:ea typeface="Times New Roman" panose="02020603050405020304" pitchFamily="18" charset="0"/>
                <a:cs typeface="Times New Roman" panose="02020603050405020304" pitchFamily="18" charset="0"/>
              </a:rPr>
              <a:t> Maths home learning platforms is </a:t>
            </a:r>
            <a:r>
              <a:rPr kumimoji="0" lang="en-GB" altLang="en-US" sz="2800" b="0" i="0" u="none" strike="noStrike" cap="none" normalizeH="0" baseline="0" dirty="0" err="1" smtClean="0">
                <a:ln>
                  <a:noFill/>
                </a:ln>
                <a:solidFill>
                  <a:schemeClr val="tx1"/>
                </a:solidFill>
                <a:effectLst/>
                <a:latin typeface="Futura Next Book" panose="020B0502020204020303" pitchFamily="34" charset="0"/>
                <a:ea typeface="Times New Roman" panose="02020603050405020304" pitchFamily="18" charset="0"/>
                <a:cs typeface="Times New Roman" panose="02020603050405020304" pitchFamily="18" charset="0"/>
              </a:rPr>
              <a:t>Mathletics</a:t>
            </a:r>
            <a:r>
              <a:rPr kumimoji="0" lang="en-GB" altLang="en-US" sz="2800" b="0" i="0" u="none" strike="noStrike" cap="none" normalizeH="0" baseline="0" dirty="0" smtClean="0">
                <a:ln>
                  <a:noFill/>
                </a:ln>
                <a:solidFill>
                  <a:schemeClr val="tx1"/>
                </a:solidFill>
                <a:effectLst/>
                <a:latin typeface="Futura Next Book" panose="020B0502020204020303" pitchFamily="34" charset="0"/>
                <a:ea typeface="Times New Roman" panose="02020603050405020304" pitchFamily="18" charset="0"/>
                <a:cs typeface="Times New Roman" panose="02020603050405020304" pitchFamily="18" charset="0"/>
              </a:rPr>
              <a:t>, every Tuesday the children will be assigned a task/</a:t>
            </a:r>
            <a:r>
              <a:rPr lang="en-GB" altLang="en-US" sz="2800" dirty="0" smtClean="0">
                <a:latin typeface="Futura Next Book" panose="020B0502020204020303" pitchFamily="34" charset="0"/>
                <a:ea typeface="Times New Roman" panose="02020603050405020304" pitchFamily="18" charset="0"/>
                <a:cs typeface="Times New Roman" panose="02020603050405020304" pitchFamily="18" charset="0"/>
              </a:rPr>
              <a:t>tasks </a:t>
            </a:r>
            <a:r>
              <a:rPr kumimoji="0" lang="en-GB" altLang="en-US" sz="2800" b="0" i="0" u="none" strike="noStrike" cap="none" normalizeH="0" baseline="0" dirty="0" smtClean="0">
                <a:ln>
                  <a:noFill/>
                </a:ln>
                <a:solidFill>
                  <a:schemeClr val="tx1"/>
                </a:solidFill>
                <a:effectLst/>
                <a:latin typeface="Futura Next Book" panose="020B0502020204020303" pitchFamily="34" charset="0"/>
                <a:ea typeface="Times New Roman" panose="02020603050405020304" pitchFamily="18" charset="0"/>
                <a:cs typeface="Times New Roman" panose="02020603050405020304" pitchFamily="18" charset="0"/>
              </a:rPr>
              <a:t>linked to the objectives being covered in their Maths lessons. The children’s log in details are at the back of their reading records.</a:t>
            </a:r>
            <a:endParaRPr kumimoji="0" lang="en-GB" altLang="en-US" sz="2800" b="0" i="0" u="none" strike="noStrike" cap="none" normalizeH="0" baseline="0" dirty="0" smtClean="0">
              <a:ln>
                <a:noFill/>
              </a:ln>
              <a:solidFill>
                <a:schemeClr val="tx1"/>
              </a:solidFill>
              <a:effectLst/>
              <a:latin typeface="Futura Next Book" panose="020B0502020204020303" pitchFamily="34" charset="0"/>
            </a:endParaRPr>
          </a:p>
        </p:txBody>
      </p:sp>
      <p:pic>
        <p:nvPicPr>
          <p:cNvPr id="5" name="Picture 4"/>
          <p:cNvPicPr>
            <a:picLocks noChangeAspect="1"/>
          </p:cNvPicPr>
          <p:nvPr/>
        </p:nvPicPr>
        <p:blipFill>
          <a:blip r:embed="rId2"/>
          <a:stretch>
            <a:fillRect/>
          </a:stretch>
        </p:blipFill>
        <p:spPr>
          <a:xfrm rot="1126266">
            <a:off x="6973613" y="2588846"/>
            <a:ext cx="3352800" cy="1362075"/>
          </a:xfrm>
          <a:prstGeom prst="rect">
            <a:avLst/>
          </a:prstGeom>
        </p:spPr>
      </p:pic>
    </p:spTree>
    <p:extLst>
      <p:ext uri="{BB962C8B-B14F-4D97-AF65-F5344CB8AC3E}">
        <p14:creationId xmlns:p14="http://schemas.microsoft.com/office/powerpoint/2010/main" val="28959282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868" y="421329"/>
            <a:ext cx="9254359" cy="646331"/>
          </a:xfrm>
          <a:prstGeom prst="rect">
            <a:avLst/>
          </a:prstGeom>
          <a:noFill/>
        </p:spPr>
        <p:txBody>
          <a:bodyPr wrap="square" rtlCol="0">
            <a:spAutoFit/>
          </a:bodyPr>
          <a:lstStyle/>
          <a:p>
            <a:pPr algn="ctr"/>
            <a:r>
              <a:rPr lang="en-GB" sz="3600" b="1" u="sng" dirty="0" smtClean="0">
                <a:latin typeface="Futura Next Book" panose="020B0502020204020303" pitchFamily="34" charset="0"/>
              </a:rPr>
              <a:t>Times Tables</a:t>
            </a:r>
            <a:endParaRPr lang="en-GB" sz="3600" b="1" u="sng" dirty="0">
              <a:latin typeface="Futura Next Book" panose="020B0502020204020303" pitchFamily="34" charset="0"/>
            </a:endParaRPr>
          </a:p>
        </p:txBody>
      </p:sp>
      <p:sp>
        <p:nvSpPr>
          <p:cNvPr id="3" name="Rectangle 2"/>
          <p:cNvSpPr/>
          <p:nvPr/>
        </p:nvSpPr>
        <p:spPr>
          <a:xfrm>
            <a:off x="570186" y="1344673"/>
            <a:ext cx="9879724" cy="923330"/>
          </a:xfrm>
          <a:prstGeom prst="rect">
            <a:avLst/>
          </a:prstGeom>
        </p:spPr>
        <p:txBody>
          <a:bodyPr wrap="square">
            <a:spAutoFit/>
          </a:bodyPr>
          <a:lstStyle/>
          <a:p>
            <a:endParaRPr lang="en-GB" dirty="0" smtClean="0">
              <a:solidFill>
                <a:srgbClr val="374151"/>
              </a:solidFill>
              <a:latin typeface="Futura Next Book" panose="020B0502020204020303" pitchFamily="34" charset="0"/>
            </a:endParaRPr>
          </a:p>
          <a:p>
            <a:endParaRPr lang="en-GB" b="0" i="0" dirty="0">
              <a:solidFill>
                <a:srgbClr val="374151"/>
              </a:solidFill>
              <a:effectLst/>
              <a:latin typeface="SassoonPrimaryInfant" pitchFamily="2" charset="0"/>
            </a:endParaRPr>
          </a:p>
          <a:p>
            <a:endParaRPr lang="en-GB" b="0" i="0" dirty="0">
              <a:solidFill>
                <a:srgbClr val="374151"/>
              </a:solidFill>
              <a:effectLst/>
              <a:latin typeface="SassoonPrimaryInfant" pitchFamily="2" charset="0"/>
            </a:endParaRPr>
          </a:p>
        </p:txBody>
      </p:sp>
      <p:pic>
        <p:nvPicPr>
          <p:cNvPr id="7" name="Picture 6"/>
          <p:cNvPicPr>
            <a:picLocks noChangeAspect="1"/>
          </p:cNvPicPr>
          <p:nvPr/>
        </p:nvPicPr>
        <p:blipFill rotWithShape="1">
          <a:blip r:embed="rId2"/>
          <a:srcRect b="21030"/>
          <a:stretch/>
        </p:blipFill>
        <p:spPr>
          <a:xfrm>
            <a:off x="570186" y="1622872"/>
            <a:ext cx="6291763" cy="4052714"/>
          </a:xfrm>
          <a:prstGeom prst="rect">
            <a:avLst/>
          </a:prstGeom>
        </p:spPr>
      </p:pic>
      <p:sp>
        <p:nvSpPr>
          <p:cNvPr id="8" name="TextBox 7"/>
          <p:cNvSpPr txBox="1"/>
          <p:nvPr/>
        </p:nvSpPr>
        <p:spPr>
          <a:xfrm>
            <a:off x="6777171" y="2374823"/>
            <a:ext cx="3925614" cy="2308324"/>
          </a:xfrm>
          <a:prstGeom prst="rect">
            <a:avLst/>
          </a:prstGeom>
          <a:noFill/>
        </p:spPr>
        <p:txBody>
          <a:bodyPr wrap="square" rtlCol="0">
            <a:spAutoFit/>
          </a:bodyPr>
          <a:lstStyle/>
          <a:p>
            <a:pPr algn="ctr"/>
            <a:r>
              <a:rPr lang="en-GB" dirty="0">
                <a:latin typeface="Futura Next Book" panose="020B0502020204020303" pitchFamily="34" charset="0"/>
              </a:rPr>
              <a:t>The national curriculum specifies that pupils should be taught to recall multiplication and division facts for </a:t>
            </a:r>
            <a:br>
              <a:rPr lang="en-GB" dirty="0">
                <a:latin typeface="Futura Next Book" panose="020B0502020204020303" pitchFamily="34" charset="0"/>
              </a:rPr>
            </a:br>
            <a:r>
              <a:rPr lang="en-GB" dirty="0">
                <a:latin typeface="Futura Next Book" panose="020B0502020204020303" pitchFamily="34" charset="0"/>
              </a:rPr>
              <a:t>multiplication tables up to 12 × 12 by the end of Year 4</a:t>
            </a:r>
            <a:r>
              <a:rPr lang="en-GB" dirty="0" smtClean="0">
                <a:latin typeface="Futura Next Book" panose="020B0502020204020303" pitchFamily="34" charset="0"/>
              </a:rPr>
              <a:t>.</a:t>
            </a:r>
          </a:p>
          <a:p>
            <a:pPr algn="ctr"/>
            <a:endParaRPr lang="en-GB" dirty="0">
              <a:latin typeface="Futura Next Book" panose="020B0502020204020303" pitchFamily="34" charset="0"/>
            </a:endParaRPr>
          </a:p>
          <a:p>
            <a:pPr algn="ctr"/>
            <a:r>
              <a:rPr lang="en-GB" dirty="0" smtClean="0">
                <a:latin typeface="Futura Next Book" panose="020B0502020204020303" pitchFamily="34" charset="0"/>
              </a:rPr>
              <a:t>How can you help your child? </a:t>
            </a:r>
            <a:endParaRPr lang="en-GB" dirty="0">
              <a:latin typeface="Futura Next Book" panose="020B0502020204020303" pitchFamily="34" charset="0"/>
            </a:endParaRPr>
          </a:p>
          <a:p>
            <a:endParaRPr lang="en-GB" dirty="0"/>
          </a:p>
        </p:txBody>
      </p:sp>
    </p:spTree>
    <p:extLst>
      <p:ext uri="{BB962C8B-B14F-4D97-AF65-F5344CB8AC3E}">
        <p14:creationId xmlns:p14="http://schemas.microsoft.com/office/powerpoint/2010/main" val="37613864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1205" y="1210477"/>
            <a:ext cx="6253074" cy="4878476"/>
          </a:xfrm>
          <a:prstGeom prst="rect">
            <a:avLst/>
          </a:prstGeom>
        </p:spPr>
      </p:pic>
      <p:sp>
        <p:nvSpPr>
          <p:cNvPr id="4" name="TextBox 3"/>
          <p:cNvSpPr txBox="1"/>
          <p:nvPr/>
        </p:nvSpPr>
        <p:spPr>
          <a:xfrm rot="1026927">
            <a:off x="7457089" y="2755245"/>
            <a:ext cx="3137338" cy="830997"/>
          </a:xfrm>
          <a:prstGeom prst="rect">
            <a:avLst/>
          </a:prstGeom>
          <a:noFill/>
        </p:spPr>
        <p:txBody>
          <a:bodyPr wrap="square" rtlCol="0">
            <a:spAutoFit/>
          </a:bodyPr>
          <a:lstStyle/>
          <a:p>
            <a:pPr algn="ctr"/>
            <a:r>
              <a:rPr lang="en-GB" sz="2400" dirty="0" smtClean="0"/>
              <a:t>Who would like to have a go?</a:t>
            </a:r>
            <a:endParaRPr lang="en-GB" sz="2400" dirty="0"/>
          </a:p>
        </p:txBody>
      </p:sp>
    </p:spTree>
    <p:extLst>
      <p:ext uri="{BB962C8B-B14F-4D97-AF65-F5344CB8AC3E}">
        <p14:creationId xmlns:p14="http://schemas.microsoft.com/office/powerpoint/2010/main" val="40141807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4465" y="291826"/>
            <a:ext cx="9406393" cy="5084215"/>
          </a:xfrm>
          <a:prstGeom prst="rect">
            <a:avLst/>
          </a:prstGeom>
        </p:spPr>
      </p:pic>
      <p:sp>
        <p:nvSpPr>
          <p:cNvPr id="5" name="TextBox 4"/>
          <p:cNvSpPr txBox="1"/>
          <p:nvPr/>
        </p:nvSpPr>
        <p:spPr>
          <a:xfrm>
            <a:off x="1119352" y="5549462"/>
            <a:ext cx="6227379" cy="369332"/>
          </a:xfrm>
          <a:prstGeom prst="rect">
            <a:avLst/>
          </a:prstGeom>
          <a:noFill/>
        </p:spPr>
        <p:txBody>
          <a:bodyPr wrap="square" rtlCol="0">
            <a:spAutoFit/>
          </a:bodyPr>
          <a:lstStyle/>
          <a:p>
            <a:r>
              <a:rPr lang="en-GB" dirty="0"/>
              <a:t>topmarks.co.uk/maths-games/hit-the-button</a:t>
            </a:r>
          </a:p>
        </p:txBody>
      </p:sp>
    </p:spTree>
    <p:extLst>
      <p:ext uri="{BB962C8B-B14F-4D97-AF65-F5344CB8AC3E}">
        <p14:creationId xmlns:p14="http://schemas.microsoft.com/office/powerpoint/2010/main" val="1344944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636276" y="78554"/>
            <a:ext cx="6272958" cy="3187668"/>
          </a:xfrm>
          <a:prstGeom prst="rect">
            <a:avLst/>
          </a:prstGeom>
        </p:spPr>
      </p:pic>
      <p:sp>
        <p:nvSpPr>
          <p:cNvPr id="3" name="TextBox 2"/>
          <p:cNvSpPr txBox="1"/>
          <p:nvPr/>
        </p:nvSpPr>
        <p:spPr>
          <a:xfrm>
            <a:off x="528810" y="1399142"/>
            <a:ext cx="5034708" cy="4308872"/>
          </a:xfrm>
          <a:prstGeom prst="rect">
            <a:avLst/>
          </a:prstGeom>
          <a:noFill/>
        </p:spPr>
        <p:txBody>
          <a:bodyPr wrap="square" rtlCol="0">
            <a:spAutoFit/>
          </a:bodyPr>
          <a:lstStyle/>
          <a:p>
            <a:r>
              <a:rPr lang="en-GB" sz="3200" b="1" u="sng" dirty="0" smtClean="0">
                <a:latin typeface="Futura Next Book" panose="020B0502020204020303" pitchFamily="34" charset="0"/>
              </a:rPr>
              <a:t>Game modes</a:t>
            </a:r>
          </a:p>
          <a:p>
            <a:pPr marL="285750" indent="-285750">
              <a:buFont typeface="Arial" panose="020B0604020202020204" pitchFamily="34" charset="0"/>
              <a:buChar char="•"/>
            </a:pPr>
            <a:endParaRPr lang="en-GB" dirty="0">
              <a:latin typeface="Futura Next Book" panose="020B0502020204020303" pitchFamily="34" charset="0"/>
            </a:endParaRPr>
          </a:p>
          <a:p>
            <a:pPr marL="285750" indent="-285750">
              <a:buFont typeface="Arial" panose="020B0604020202020204" pitchFamily="34" charset="0"/>
              <a:buChar char="•"/>
            </a:pPr>
            <a:r>
              <a:rPr lang="en-GB" sz="2800" dirty="0" smtClean="0">
                <a:latin typeface="Futura Next Book" panose="020B0502020204020303" pitchFamily="34" charset="0"/>
              </a:rPr>
              <a:t>Single Player:</a:t>
            </a:r>
          </a:p>
          <a:p>
            <a:pPr marL="742950" lvl="1" indent="-285750">
              <a:buFont typeface="Arial" panose="020B0604020202020204" pitchFamily="34" charset="0"/>
              <a:buChar char="•"/>
            </a:pPr>
            <a:r>
              <a:rPr lang="en-GB" sz="2800" dirty="0" smtClean="0">
                <a:latin typeface="Futura Next Book" panose="020B0502020204020303" pitchFamily="34" charset="0"/>
              </a:rPr>
              <a:t>Jamming</a:t>
            </a:r>
          </a:p>
          <a:p>
            <a:pPr marL="742950" lvl="1" indent="-285750">
              <a:buFont typeface="Arial" panose="020B0604020202020204" pitchFamily="34" charset="0"/>
              <a:buChar char="•"/>
            </a:pPr>
            <a:r>
              <a:rPr lang="en-GB" sz="2800" dirty="0" smtClean="0">
                <a:latin typeface="Futura Next Book" panose="020B0502020204020303" pitchFamily="34" charset="0"/>
              </a:rPr>
              <a:t>Garage</a:t>
            </a:r>
          </a:p>
          <a:p>
            <a:pPr marL="742950" lvl="1" indent="-285750">
              <a:buFont typeface="Arial" panose="020B0604020202020204" pitchFamily="34" charset="0"/>
              <a:buChar char="•"/>
            </a:pPr>
            <a:r>
              <a:rPr lang="en-GB" sz="2800" dirty="0" smtClean="0">
                <a:latin typeface="Futura Next Book" panose="020B0502020204020303" pitchFamily="34" charset="0"/>
              </a:rPr>
              <a:t>Sound Check</a:t>
            </a:r>
          </a:p>
          <a:p>
            <a:pPr marL="742950" lvl="1" indent="-285750">
              <a:buFont typeface="Arial" panose="020B0604020202020204" pitchFamily="34" charset="0"/>
              <a:buChar char="•"/>
            </a:pPr>
            <a:endParaRPr lang="en-GB" sz="2800" dirty="0" smtClean="0">
              <a:latin typeface="Futura Next Book" panose="020B0502020204020303" pitchFamily="34" charset="0"/>
            </a:endParaRPr>
          </a:p>
          <a:p>
            <a:pPr marL="285750" indent="-285750">
              <a:buFont typeface="Arial" panose="020B0604020202020204" pitchFamily="34" charset="0"/>
              <a:buChar char="•"/>
            </a:pPr>
            <a:r>
              <a:rPr lang="en-GB" sz="2800" dirty="0" smtClean="0">
                <a:latin typeface="Futura Next Book" panose="020B0502020204020303" pitchFamily="34" charset="0"/>
              </a:rPr>
              <a:t>Multiplayer</a:t>
            </a:r>
          </a:p>
          <a:p>
            <a:pPr marL="742950" lvl="1" indent="-285750">
              <a:buFont typeface="Arial" panose="020B0604020202020204" pitchFamily="34" charset="0"/>
              <a:buChar char="•"/>
            </a:pPr>
            <a:r>
              <a:rPr lang="en-GB" sz="2800" dirty="0" smtClean="0">
                <a:latin typeface="Futura Next Book" panose="020B0502020204020303" pitchFamily="34" charset="0"/>
              </a:rPr>
              <a:t>Festival</a:t>
            </a:r>
          </a:p>
          <a:p>
            <a:pPr marL="742950" lvl="1" indent="-285750">
              <a:buFont typeface="Arial" panose="020B0604020202020204" pitchFamily="34" charset="0"/>
              <a:buChar char="•"/>
            </a:pPr>
            <a:r>
              <a:rPr lang="en-GB" sz="2800" dirty="0" smtClean="0">
                <a:latin typeface="Futura Next Book" panose="020B0502020204020303" pitchFamily="34" charset="0"/>
              </a:rPr>
              <a:t>Arena</a:t>
            </a:r>
            <a:endParaRPr lang="en-GB" sz="2800" dirty="0">
              <a:latin typeface="Futura Next Book" panose="020B0502020204020303" pitchFamily="34" charset="0"/>
            </a:endParaRPr>
          </a:p>
        </p:txBody>
      </p:sp>
      <p:pic>
        <p:nvPicPr>
          <p:cNvPr id="4" name="Picture 3"/>
          <p:cNvPicPr>
            <a:picLocks noChangeAspect="1"/>
          </p:cNvPicPr>
          <p:nvPr/>
        </p:nvPicPr>
        <p:blipFill>
          <a:blip r:embed="rId3"/>
          <a:stretch>
            <a:fillRect/>
          </a:stretch>
        </p:blipFill>
        <p:spPr>
          <a:xfrm>
            <a:off x="6214498" y="5003321"/>
            <a:ext cx="5116513" cy="1309344"/>
          </a:xfrm>
          <a:prstGeom prst="rect">
            <a:avLst/>
          </a:prstGeom>
        </p:spPr>
      </p:pic>
      <p:sp>
        <p:nvSpPr>
          <p:cNvPr id="5" name="TextBox 4"/>
          <p:cNvSpPr txBox="1"/>
          <p:nvPr/>
        </p:nvSpPr>
        <p:spPr>
          <a:xfrm>
            <a:off x="6668907" y="4633989"/>
            <a:ext cx="3450912" cy="369332"/>
          </a:xfrm>
          <a:prstGeom prst="rect">
            <a:avLst/>
          </a:prstGeom>
          <a:noFill/>
        </p:spPr>
        <p:txBody>
          <a:bodyPr wrap="square" rtlCol="0">
            <a:spAutoFit/>
          </a:bodyPr>
          <a:lstStyle/>
          <a:p>
            <a:r>
              <a:rPr lang="en-GB" dirty="0" smtClean="0">
                <a:latin typeface="Futura Next Book" panose="020B0502020204020303" pitchFamily="34" charset="0"/>
              </a:rPr>
              <a:t>Avatar!!</a:t>
            </a:r>
            <a:endParaRPr lang="en-GB" dirty="0">
              <a:latin typeface="Futura Next Book" panose="020B0502020204020303" pitchFamily="34" charset="0"/>
            </a:endParaRPr>
          </a:p>
        </p:txBody>
      </p:sp>
      <p:sp>
        <p:nvSpPr>
          <p:cNvPr id="6" name="Rectangle 5"/>
          <p:cNvSpPr/>
          <p:nvPr/>
        </p:nvSpPr>
        <p:spPr>
          <a:xfrm>
            <a:off x="2452842" y="6127999"/>
            <a:ext cx="2795958" cy="369332"/>
          </a:xfrm>
          <a:prstGeom prst="rect">
            <a:avLst/>
          </a:prstGeom>
        </p:spPr>
        <p:txBody>
          <a:bodyPr wrap="none">
            <a:spAutoFit/>
          </a:bodyPr>
          <a:lstStyle/>
          <a:p>
            <a:r>
              <a:rPr lang="en-GB" dirty="0"/>
              <a:t>https://ttrockstars.com/</a:t>
            </a:r>
          </a:p>
        </p:txBody>
      </p:sp>
    </p:spTree>
    <p:extLst>
      <p:ext uri="{BB962C8B-B14F-4D97-AF65-F5344CB8AC3E}">
        <p14:creationId xmlns:p14="http://schemas.microsoft.com/office/powerpoint/2010/main" val="37750475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61697" y="504497"/>
            <a:ext cx="8402138" cy="3139321"/>
          </a:xfrm>
          <a:prstGeom prst="rect">
            <a:avLst/>
          </a:prstGeom>
          <a:noFill/>
        </p:spPr>
        <p:txBody>
          <a:bodyPr wrap="square" rtlCol="0">
            <a:spAutoFit/>
          </a:bodyPr>
          <a:lstStyle/>
          <a:p>
            <a:pPr algn="ctr"/>
            <a:r>
              <a:rPr lang="en-GB" b="1" u="sng" dirty="0" smtClean="0">
                <a:latin typeface="Futura Next Book" panose="020B0502020204020303" pitchFamily="34" charset="0"/>
              </a:rPr>
              <a:t>Trips and visits</a:t>
            </a:r>
          </a:p>
          <a:p>
            <a:pPr algn="ctr"/>
            <a:endParaRPr lang="en-GB" b="1" u="sng" dirty="0" smtClean="0">
              <a:latin typeface="Futura Next Book" panose="020B0502020204020303" pitchFamily="34" charset="0"/>
            </a:endParaRPr>
          </a:p>
          <a:p>
            <a:pPr marL="342900" indent="-342900">
              <a:buFont typeface="Arial" panose="020B0604020202020204" pitchFamily="34" charset="0"/>
              <a:buChar char="•"/>
            </a:pPr>
            <a:r>
              <a:rPr lang="en-GB" dirty="0" smtClean="0">
                <a:latin typeface="Futura Next Book" panose="020B0502020204020303" pitchFamily="34" charset="0"/>
              </a:rPr>
              <a:t>Chiltern Open Air </a:t>
            </a:r>
            <a:r>
              <a:rPr lang="en-GB" dirty="0" smtClean="0">
                <a:latin typeface="Futura Next Book" panose="020B0502020204020303" pitchFamily="34" charset="0"/>
              </a:rPr>
              <a:t>Museum -  16</a:t>
            </a:r>
            <a:r>
              <a:rPr lang="en-GB" baseline="30000" dirty="0" smtClean="0">
                <a:latin typeface="Futura Next Book" panose="020B0502020204020303" pitchFamily="34" charset="0"/>
              </a:rPr>
              <a:t>th</a:t>
            </a:r>
            <a:r>
              <a:rPr lang="en-GB" dirty="0" smtClean="0">
                <a:latin typeface="Futura Next Book" panose="020B0502020204020303" pitchFamily="34" charset="0"/>
              </a:rPr>
              <a:t> October</a:t>
            </a:r>
          </a:p>
          <a:p>
            <a:endParaRPr lang="en-US" dirty="0" smtClean="0">
              <a:latin typeface="+mj-lt"/>
            </a:endParaRPr>
          </a:p>
          <a:p>
            <a:r>
              <a:rPr lang="en-US" dirty="0" smtClean="0">
                <a:latin typeface="+mj-lt"/>
              </a:rPr>
              <a:t>A </a:t>
            </a:r>
            <a:r>
              <a:rPr lang="en-US" dirty="0">
                <a:latin typeface="+mj-lt"/>
              </a:rPr>
              <a:t>day in the Stone Age Life is set in the ‘middle’ Stone Age period known as the Mesolithic. The children focus on hunting and gathering skills, shelter building, and tool making; use of pigments, cordage and making fire. Guided by costumed educators they will learn much about using the environment to sustain life.</a:t>
            </a:r>
            <a:endParaRPr lang="en-GB" dirty="0" smtClean="0">
              <a:latin typeface="+mj-lt"/>
            </a:endParaRPr>
          </a:p>
          <a:p>
            <a:endParaRPr lang="en-GB" dirty="0" smtClean="0">
              <a:latin typeface="Futura Next Book" panose="020B0502020204020303" pitchFamily="34" charset="0"/>
            </a:endParaRPr>
          </a:p>
          <a:p>
            <a:pPr marL="342900" indent="-342900">
              <a:buFont typeface="Arial" panose="020B0604020202020204" pitchFamily="34" charset="0"/>
              <a:buChar char="•"/>
            </a:pPr>
            <a:r>
              <a:rPr lang="en-GB" dirty="0" smtClean="0">
                <a:latin typeface="Futura Next Book" panose="020B0502020204020303" pitchFamily="34" charset="0"/>
              </a:rPr>
              <a:t> </a:t>
            </a:r>
            <a:r>
              <a:rPr lang="en-GB" dirty="0" smtClean="0">
                <a:latin typeface="Futura Next Book" panose="020B0502020204020303" pitchFamily="34" charset="0"/>
              </a:rPr>
              <a:t>Into Film Festival – 27</a:t>
            </a:r>
            <a:r>
              <a:rPr lang="en-GB" baseline="30000" dirty="0" smtClean="0">
                <a:latin typeface="Futura Next Book" panose="020B0502020204020303" pitchFamily="34" charset="0"/>
              </a:rPr>
              <a:t>th</a:t>
            </a:r>
            <a:r>
              <a:rPr lang="en-GB" dirty="0" smtClean="0">
                <a:latin typeface="Futura Next Book" panose="020B0502020204020303" pitchFamily="34" charset="0"/>
              </a:rPr>
              <a:t> November</a:t>
            </a:r>
            <a:endParaRPr lang="en-GB" b="1" u="sng" dirty="0">
              <a:latin typeface="Futura Next Book" panose="020B0502020204020303" pitchFamily="34" charset="0"/>
            </a:endParaRPr>
          </a:p>
        </p:txBody>
      </p:sp>
      <p:pic>
        <p:nvPicPr>
          <p:cNvPr id="2" name="Picture 1"/>
          <p:cNvPicPr>
            <a:picLocks noChangeAspect="1"/>
          </p:cNvPicPr>
          <p:nvPr/>
        </p:nvPicPr>
        <p:blipFill>
          <a:blip r:embed="rId2"/>
          <a:stretch>
            <a:fillRect/>
          </a:stretch>
        </p:blipFill>
        <p:spPr>
          <a:xfrm>
            <a:off x="5162766" y="3837150"/>
            <a:ext cx="6064348" cy="2779493"/>
          </a:xfrm>
          <a:prstGeom prst="rect">
            <a:avLst/>
          </a:prstGeom>
        </p:spPr>
      </p:pic>
      <p:sp>
        <p:nvSpPr>
          <p:cNvPr id="4" name="AutoShape 2" descr="Cineworld - Wiki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9561293" y="705507"/>
            <a:ext cx="2276475" cy="1600200"/>
          </a:xfrm>
          <a:prstGeom prst="rect">
            <a:avLst/>
          </a:prstGeom>
        </p:spPr>
      </p:pic>
      <p:pic>
        <p:nvPicPr>
          <p:cNvPr id="6" name="Picture 5"/>
          <p:cNvPicPr>
            <a:picLocks noChangeAspect="1"/>
          </p:cNvPicPr>
          <p:nvPr/>
        </p:nvPicPr>
        <p:blipFill>
          <a:blip r:embed="rId4"/>
          <a:stretch>
            <a:fillRect/>
          </a:stretch>
        </p:blipFill>
        <p:spPr>
          <a:xfrm>
            <a:off x="732110" y="4098048"/>
            <a:ext cx="3996729" cy="2302751"/>
          </a:xfrm>
          <a:prstGeom prst="rect">
            <a:avLst/>
          </a:prstGeom>
        </p:spPr>
      </p:pic>
    </p:spTree>
    <p:extLst>
      <p:ext uri="{BB962C8B-B14F-4D97-AF65-F5344CB8AC3E}">
        <p14:creationId xmlns:p14="http://schemas.microsoft.com/office/powerpoint/2010/main" val="36816527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78865" y="595424"/>
            <a:ext cx="5954232" cy="646331"/>
          </a:xfrm>
          <a:prstGeom prst="rect">
            <a:avLst/>
          </a:prstGeom>
          <a:noFill/>
        </p:spPr>
        <p:txBody>
          <a:bodyPr wrap="square" rtlCol="0">
            <a:spAutoFit/>
          </a:bodyPr>
          <a:lstStyle/>
          <a:p>
            <a:r>
              <a:rPr lang="en-GB" sz="3600" dirty="0" smtClean="0">
                <a:latin typeface="Futura Next Book" panose="020B0502020204020303" pitchFamily="34" charset="0"/>
              </a:rPr>
              <a:t>Class Assembly</a:t>
            </a:r>
            <a:endParaRPr lang="en-GB" sz="3600" dirty="0">
              <a:latin typeface="Futura Next Book" panose="020B0502020204020303" pitchFamily="34" charset="0"/>
            </a:endParaRPr>
          </a:p>
        </p:txBody>
      </p:sp>
      <p:pic>
        <p:nvPicPr>
          <p:cNvPr id="3" name="Picture 2"/>
          <p:cNvPicPr>
            <a:picLocks noChangeAspect="1"/>
          </p:cNvPicPr>
          <p:nvPr/>
        </p:nvPicPr>
        <p:blipFill>
          <a:blip r:embed="rId2"/>
          <a:stretch>
            <a:fillRect/>
          </a:stretch>
        </p:blipFill>
        <p:spPr>
          <a:xfrm>
            <a:off x="2025612" y="1433068"/>
            <a:ext cx="7979013" cy="4903937"/>
          </a:xfrm>
          <a:prstGeom prst="rect">
            <a:avLst/>
          </a:prstGeom>
        </p:spPr>
      </p:pic>
    </p:spTree>
    <p:extLst>
      <p:ext uri="{BB962C8B-B14F-4D97-AF65-F5344CB8AC3E}">
        <p14:creationId xmlns:p14="http://schemas.microsoft.com/office/powerpoint/2010/main" val="17167548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3200" y="434773"/>
            <a:ext cx="4373696" cy="646331"/>
          </a:xfrm>
          <a:prstGeom prst="rect">
            <a:avLst/>
          </a:prstGeom>
          <a:noFill/>
        </p:spPr>
        <p:txBody>
          <a:bodyPr wrap="square" rtlCol="0">
            <a:spAutoFit/>
          </a:bodyPr>
          <a:lstStyle/>
          <a:p>
            <a:r>
              <a:rPr lang="en-GB" sz="3600" u="sng" dirty="0" smtClean="0">
                <a:latin typeface="SassoonPrimaryInfant"/>
              </a:rPr>
              <a:t>Rewards</a:t>
            </a:r>
            <a:endParaRPr lang="en-GB" sz="3600" u="sng" dirty="0">
              <a:latin typeface="SassoonPrimaryInfant"/>
            </a:endParaRPr>
          </a:p>
        </p:txBody>
      </p:sp>
      <p:pic>
        <p:nvPicPr>
          <p:cNvPr id="3" name="Picture 2"/>
          <p:cNvPicPr>
            <a:picLocks noChangeAspect="1"/>
          </p:cNvPicPr>
          <p:nvPr/>
        </p:nvPicPr>
        <p:blipFill>
          <a:blip r:embed="rId2"/>
          <a:stretch>
            <a:fillRect/>
          </a:stretch>
        </p:blipFill>
        <p:spPr>
          <a:xfrm>
            <a:off x="570890" y="1489982"/>
            <a:ext cx="5638315" cy="3890282"/>
          </a:xfrm>
          <a:prstGeom prst="rect">
            <a:avLst/>
          </a:prstGeom>
        </p:spPr>
      </p:pic>
      <p:pic>
        <p:nvPicPr>
          <p:cNvPr id="4" name="Picture 3"/>
          <p:cNvPicPr>
            <a:picLocks noChangeAspect="1"/>
          </p:cNvPicPr>
          <p:nvPr/>
        </p:nvPicPr>
        <p:blipFill>
          <a:blip r:embed="rId3"/>
          <a:stretch>
            <a:fillRect/>
          </a:stretch>
        </p:blipFill>
        <p:spPr>
          <a:xfrm>
            <a:off x="6459169" y="897761"/>
            <a:ext cx="2196100" cy="3185334"/>
          </a:xfrm>
          <a:prstGeom prst="rect">
            <a:avLst/>
          </a:prstGeom>
        </p:spPr>
      </p:pic>
      <p:pic>
        <p:nvPicPr>
          <p:cNvPr id="1028" name="Picture 4" descr="FREE! - 👉 House Points Display Banner (teacher mad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38897" y="1576832"/>
            <a:ext cx="2994886" cy="14974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a:stretch>
            <a:fillRect/>
          </a:stretch>
        </p:blipFill>
        <p:spPr>
          <a:xfrm>
            <a:off x="6667500" y="4362450"/>
            <a:ext cx="3733800" cy="876300"/>
          </a:xfrm>
          <a:prstGeom prst="rect">
            <a:avLst/>
          </a:prstGeom>
        </p:spPr>
      </p:pic>
    </p:spTree>
    <p:extLst>
      <p:ext uri="{BB962C8B-B14F-4D97-AF65-F5344CB8AC3E}">
        <p14:creationId xmlns:p14="http://schemas.microsoft.com/office/powerpoint/2010/main" val="394026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94263" y="4476430"/>
            <a:ext cx="3551465" cy="1105124"/>
          </a:xfrm>
        </p:spPr>
        <p:txBody>
          <a:bodyPr/>
          <a:lstStyle/>
          <a:p>
            <a:r>
              <a:rPr lang="en-GB" dirty="0" smtClean="0">
                <a:latin typeface="Futura Next Book" panose="020B0502020204020303" pitchFamily="34" charset="0"/>
              </a:rPr>
              <a:t>Thank you</a:t>
            </a:r>
            <a:endParaRPr lang="en-GB" dirty="0">
              <a:latin typeface="Futura Next Book" panose="020B0502020204020303" pitchFamily="34" charset="0"/>
            </a:endParaRPr>
          </a:p>
        </p:txBody>
      </p:sp>
      <p:sp>
        <p:nvSpPr>
          <p:cNvPr id="3" name="Subtitle 2"/>
          <p:cNvSpPr>
            <a:spLocks noGrp="1"/>
          </p:cNvSpPr>
          <p:nvPr>
            <p:ph type="subTitle" idx="1"/>
          </p:nvPr>
        </p:nvSpPr>
        <p:spPr>
          <a:xfrm>
            <a:off x="1452986" y="928849"/>
            <a:ext cx="8400461" cy="3248036"/>
          </a:xfrm>
        </p:spPr>
        <p:txBody>
          <a:bodyPr>
            <a:normAutofit fontScale="40000" lnSpcReduction="20000"/>
          </a:bodyPr>
          <a:lstStyle/>
          <a:p>
            <a:pPr algn="l"/>
            <a:r>
              <a:rPr lang="en-GB" sz="8000" dirty="0" smtClean="0">
                <a:solidFill>
                  <a:schemeClr val="tx1"/>
                </a:solidFill>
                <a:latin typeface="Futura Next Book" panose="020B0502020204020303" pitchFamily="34" charset="0"/>
                <a:hlinkClick r:id=""/>
              </a:rPr>
              <a:t>Please get in contact</a:t>
            </a:r>
          </a:p>
          <a:p>
            <a:pPr algn="l"/>
            <a:endParaRPr lang="en-GB" sz="8000" dirty="0" smtClean="0">
              <a:solidFill>
                <a:schemeClr val="tx1"/>
              </a:solidFill>
              <a:latin typeface="Futura Next Book" panose="020B0502020204020303" pitchFamily="34" charset="0"/>
              <a:hlinkClick r:id=""/>
            </a:endParaRPr>
          </a:p>
          <a:p>
            <a:pPr algn="l"/>
            <a:r>
              <a:rPr lang="en-GB" sz="8000" u="sng" dirty="0" smtClean="0">
                <a:solidFill>
                  <a:schemeClr val="tx1"/>
                </a:solidFill>
                <a:latin typeface="Futura Next Book" panose="020B0502020204020303" pitchFamily="34" charset="0"/>
                <a:hlinkClick r:id=""/>
              </a:rPr>
              <a:t>Email us at: year3@ladybankes.school</a:t>
            </a:r>
            <a:endParaRPr lang="en-GB" sz="8000" u="sng" dirty="0" smtClean="0">
              <a:solidFill>
                <a:schemeClr val="tx1"/>
              </a:solidFill>
              <a:latin typeface="Futura Next Book" panose="020B0502020204020303" pitchFamily="34" charset="0"/>
            </a:endParaRPr>
          </a:p>
          <a:p>
            <a:pPr algn="l">
              <a:spcBef>
                <a:spcPct val="0"/>
              </a:spcBef>
            </a:pPr>
            <a:endParaRPr lang="en-GB" sz="8000" dirty="0" smtClean="0">
              <a:solidFill>
                <a:schemeClr val="tx1"/>
              </a:solidFill>
              <a:latin typeface="Futura Next Book" panose="020B0502020204020303" pitchFamily="34" charset="0"/>
              <a:ea typeface="+mj-ea"/>
              <a:cs typeface="+mj-cs"/>
            </a:endParaRPr>
          </a:p>
          <a:p>
            <a:pPr algn="l">
              <a:spcBef>
                <a:spcPct val="0"/>
              </a:spcBef>
            </a:pPr>
            <a:r>
              <a:rPr lang="en-GB" sz="8000" dirty="0" smtClean="0">
                <a:solidFill>
                  <a:schemeClr val="tx1"/>
                </a:solidFill>
                <a:latin typeface="Futura Next Book" panose="020B0502020204020303" pitchFamily="34" charset="0"/>
                <a:ea typeface="+mj-ea"/>
                <a:cs typeface="+mj-cs"/>
              </a:rPr>
              <a:t>Or </a:t>
            </a:r>
            <a:r>
              <a:rPr lang="en-GB" sz="8000" dirty="0">
                <a:solidFill>
                  <a:schemeClr val="tx1"/>
                </a:solidFill>
                <a:latin typeface="Futura Next Book" panose="020B0502020204020303" pitchFamily="34" charset="0"/>
                <a:ea typeface="+mj-ea"/>
                <a:cs typeface="+mj-cs"/>
              </a:rPr>
              <a:t>call reception to arrange an </a:t>
            </a:r>
            <a:r>
              <a:rPr lang="en-GB" sz="8000" dirty="0" smtClean="0">
                <a:solidFill>
                  <a:schemeClr val="tx1"/>
                </a:solidFill>
                <a:latin typeface="Futura Next Book" panose="020B0502020204020303" pitchFamily="34" charset="0"/>
                <a:ea typeface="+mj-ea"/>
                <a:cs typeface="+mj-cs"/>
              </a:rPr>
              <a:t>appointment</a:t>
            </a:r>
          </a:p>
          <a:p>
            <a:pPr algn="l">
              <a:spcBef>
                <a:spcPct val="0"/>
              </a:spcBef>
            </a:pPr>
            <a:endParaRPr lang="en-GB" sz="8000" dirty="0" smtClean="0">
              <a:solidFill>
                <a:schemeClr val="tx1"/>
              </a:solidFill>
              <a:latin typeface="Futura Next Book" panose="020B0502020204020303" pitchFamily="34" charset="0"/>
              <a:ea typeface="+mj-ea"/>
              <a:cs typeface="+mj-cs"/>
            </a:endParaRPr>
          </a:p>
          <a:p>
            <a:pPr algn="l">
              <a:spcBef>
                <a:spcPct val="0"/>
              </a:spcBef>
            </a:pPr>
            <a:r>
              <a:rPr lang="en-GB" sz="8000" dirty="0" smtClean="0">
                <a:solidFill>
                  <a:schemeClr val="tx1"/>
                </a:solidFill>
                <a:latin typeface="Futura Next Book" panose="020B0502020204020303" pitchFamily="34" charset="0"/>
                <a:ea typeface="+mj-ea"/>
                <a:cs typeface="+mj-cs"/>
              </a:rPr>
              <a:t>Or speak to us afterschool</a:t>
            </a:r>
            <a:endParaRPr lang="en-GB" sz="8000" dirty="0">
              <a:solidFill>
                <a:schemeClr val="tx1"/>
              </a:solidFill>
              <a:latin typeface="Futura Next Book" panose="020B0502020204020303" pitchFamily="34" charset="0"/>
              <a:ea typeface="+mj-ea"/>
              <a:cs typeface="+mj-cs"/>
            </a:endParaRPr>
          </a:p>
          <a:p>
            <a:endParaRPr lang="en-GB" dirty="0">
              <a:solidFill>
                <a:schemeClr val="tx1"/>
              </a:solidFill>
            </a:endParaRPr>
          </a:p>
        </p:txBody>
      </p:sp>
    </p:spTree>
    <p:extLst>
      <p:ext uri="{BB962C8B-B14F-4D97-AF65-F5344CB8AC3E}">
        <p14:creationId xmlns:p14="http://schemas.microsoft.com/office/powerpoint/2010/main" val="340929256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253</TotalTime>
  <Words>323</Words>
  <Application>Microsoft Office PowerPoint</Application>
  <PresentationFormat>Widescreen</PresentationFormat>
  <Paragraphs>58</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Calibri</vt:lpstr>
      <vt:lpstr>Futura Next Book</vt:lpstr>
      <vt:lpstr>SassoonPrimaryInfant</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McInroy</dc:creator>
  <cp:lastModifiedBy>B Hagreen</cp:lastModifiedBy>
  <cp:revision>32</cp:revision>
  <dcterms:created xsi:type="dcterms:W3CDTF">2022-09-12T12:06:01Z</dcterms:created>
  <dcterms:modified xsi:type="dcterms:W3CDTF">2024-09-11T15:15:38Z</dcterms:modified>
</cp:coreProperties>
</file>