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notesMasterIdLst>
    <p:notesMasterId r:id="rId23"/>
  </p:notesMasterIdLst>
  <p:handoutMasterIdLst>
    <p:handoutMasterId r:id="rId24"/>
  </p:handoutMasterIdLst>
  <p:sldIdLst>
    <p:sldId id="256" r:id="rId2"/>
    <p:sldId id="288" r:id="rId3"/>
    <p:sldId id="289" r:id="rId4"/>
    <p:sldId id="279" r:id="rId5"/>
    <p:sldId id="280" r:id="rId6"/>
    <p:sldId id="268" r:id="rId7"/>
    <p:sldId id="281" r:id="rId8"/>
    <p:sldId id="285" r:id="rId9"/>
    <p:sldId id="271" r:id="rId10"/>
    <p:sldId id="269" r:id="rId11"/>
    <p:sldId id="283" r:id="rId12"/>
    <p:sldId id="278" r:id="rId13"/>
    <p:sldId id="259" r:id="rId14"/>
    <p:sldId id="287" r:id="rId15"/>
    <p:sldId id="263" r:id="rId16"/>
    <p:sldId id="272" r:id="rId17"/>
    <p:sldId id="282" r:id="rId18"/>
    <p:sldId id="258" r:id="rId19"/>
    <p:sldId id="270" r:id="rId20"/>
    <p:sldId id="284" r:id="rId21"/>
    <p:sldId id="286" r:id="rId22"/>
  </p:sldIdLst>
  <p:sldSz cx="12192000" cy="6858000"/>
  <p:notesSz cx="6735763" cy="98663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663300"/>
    <a:srgbClr val="99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77" autoAdjust="0"/>
    <p:restoredTop sz="94660"/>
  </p:normalViewPr>
  <p:slideViewPr>
    <p:cSldViewPr snapToGrid="0">
      <p:cViewPr varScale="1">
        <p:scale>
          <a:sx n="65" d="100"/>
          <a:sy n="65" d="100"/>
        </p:scale>
        <p:origin x="78" y="258"/>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410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B7B3B7B6-551B-4EBD-A9B9-D480BD5AB191}" type="datetimeFigureOut">
              <a:rPr lang="en-GB" smtClean="0"/>
              <a:t>02/07/2024</a:t>
            </a:fld>
            <a:endParaRPr lang="en-GB"/>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B0FAE674-42AF-48A6-A71D-33DBDF6B016A}" type="slidenum">
              <a:rPr lang="en-GB" smtClean="0"/>
              <a:t>‹#›</a:t>
            </a:fld>
            <a:endParaRPr lang="en-GB"/>
          </a:p>
        </p:txBody>
      </p:sp>
    </p:spTree>
    <p:extLst>
      <p:ext uri="{BB962C8B-B14F-4D97-AF65-F5344CB8AC3E}">
        <p14:creationId xmlns:p14="http://schemas.microsoft.com/office/powerpoint/2010/main" val="33408932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5373" y="0"/>
            <a:ext cx="2918831" cy="495029"/>
          </a:xfrm>
          <a:prstGeom prst="rect">
            <a:avLst/>
          </a:prstGeom>
        </p:spPr>
        <p:txBody>
          <a:bodyPr vert="horz" lIns="91440" tIns="45720" rIns="91440" bIns="45720" rtlCol="0"/>
          <a:lstStyle>
            <a:lvl1pPr algn="r">
              <a:defRPr sz="1200"/>
            </a:lvl1pPr>
          </a:lstStyle>
          <a:p>
            <a:fld id="{5A88A737-27EF-4055-87E1-CB2F741F66B7}" type="datetimeFigureOut">
              <a:rPr lang="en-GB" smtClean="0"/>
              <a:t>02/07/2024</a:t>
            </a:fld>
            <a:endParaRPr lang="en-GB"/>
          </a:p>
        </p:txBody>
      </p:sp>
      <p:sp>
        <p:nvSpPr>
          <p:cNvPr id="4" name="Slide Image Placeholder 3"/>
          <p:cNvSpPr>
            <a:spLocks noGrp="1" noRot="1" noChangeAspect="1"/>
          </p:cNvSpPr>
          <p:nvPr>
            <p:ph type="sldImg" idx="2"/>
          </p:nvPr>
        </p:nvSpPr>
        <p:spPr>
          <a:xfrm>
            <a:off x="409575" y="1233488"/>
            <a:ext cx="5916613" cy="33289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577" y="4748163"/>
            <a:ext cx="5388610" cy="3884861"/>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5373" y="9371286"/>
            <a:ext cx="2918831" cy="495028"/>
          </a:xfrm>
          <a:prstGeom prst="rect">
            <a:avLst/>
          </a:prstGeom>
        </p:spPr>
        <p:txBody>
          <a:bodyPr vert="horz" lIns="91440" tIns="45720" rIns="91440" bIns="45720" rtlCol="0" anchor="b"/>
          <a:lstStyle>
            <a:lvl1pPr algn="r">
              <a:defRPr sz="1200"/>
            </a:lvl1pPr>
          </a:lstStyle>
          <a:p>
            <a:fld id="{A1FB51AC-FC4D-49C2-AFEF-92A47359F641}" type="slidenum">
              <a:rPr lang="en-GB" smtClean="0"/>
              <a:t>‹#›</a:t>
            </a:fld>
            <a:endParaRPr lang="en-GB"/>
          </a:p>
        </p:txBody>
      </p:sp>
    </p:spTree>
    <p:extLst>
      <p:ext uri="{BB962C8B-B14F-4D97-AF65-F5344CB8AC3E}">
        <p14:creationId xmlns:p14="http://schemas.microsoft.com/office/powerpoint/2010/main" val="3650349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0A4AAF18-BE6D-4F7B-9D33-9C6107DB06C6}" type="slidenum">
              <a:rPr lang="en-GB" smtClean="0"/>
              <a:t>2</a:t>
            </a:fld>
            <a:endParaRPr lang="en-GB"/>
          </a:p>
        </p:txBody>
      </p:sp>
    </p:spTree>
    <p:extLst>
      <p:ext uri="{BB962C8B-B14F-4D97-AF65-F5344CB8AC3E}">
        <p14:creationId xmlns:p14="http://schemas.microsoft.com/office/powerpoint/2010/main" val="805635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0716A9-11E8-4AFF-AAC3-A9992DD49A89}"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AD32C18-7815-4683-8507-501374446702}" type="slidenum">
              <a:rPr lang="en-GB" smtClean="0"/>
              <a:t>‹#›</a:t>
            </a:fld>
            <a:endParaRPr lang="en-GB"/>
          </a:p>
        </p:txBody>
      </p:sp>
    </p:spTree>
    <p:extLst>
      <p:ext uri="{BB962C8B-B14F-4D97-AF65-F5344CB8AC3E}">
        <p14:creationId xmlns:p14="http://schemas.microsoft.com/office/powerpoint/2010/main" val="27758713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0716A9-11E8-4AFF-AAC3-A9992DD49A89}"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D32C18-7815-4683-8507-501374446702}" type="slidenum">
              <a:rPr lang="en-GB" smtClean="0"/>
              <a:t>‹#›</a:t>
            </a:fld>
            <a:endParaRPr lang="en-GB"/>
          </a:p>
        </p:txBody>
      </p:sp>
    </p:spTree>
    <p:extLst>
      <p:ext uri="{BB962C8B-B14F-4D97-AF65-F5344CB8AC3E}">
        <p14:creationId xmlns:p14="http://schemas.microsoft.com/office/powerpoint/2010/main" val="23151208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0716A9-11E8-4AFF-AAC3-A9992DD49A89}"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D32C18-7815-4683-8507-501374446702}" type="slidenum">
              <a:rPr lang="en-GB" smtClean="0"/>
              <a:t>‹#›</a:t>
            </a:fld>
            <a:endParaRPr lang="en-GB"/>
          </a:p>
        </p:txBody>
      </p:sp>
    </p:spTree>
    <p:extLst>
      <p:ext uri="{BB962C8B-B14F-4D97-AF65-F5344CB8AC3E}">
        <p14:creationId xmlns:p14="http://schemas.microsoft.com/office/powerpoint/2010/main" val="2047840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0716A9-11E8-4AFF-AAC3-A9992DD49A89}" type="datetimeFigureOut">
              <a:rPr lang="en-GB" smtClean="0"/>
              <a:t>02/07/2024</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AD32C18-7815-4683-8507-501374446702}" type="slidenum">
              <a:rPr lang="en-GB" smtClean="0"/>
              <a:t>‹#›</a:t>
            </a:fld>
            <a:endParaRPr lang="en-GB"/>
          </a:p>
        </p:txBody>
      </p:sp>
    </p:spTree>
    <p:extLst>
      <p:ext uri="{BB962C8B-B14F-4D97-AF65-F5344CB8AC3E}">
        <p14:creationId xmlns:p14="http://schemas.microsoft.com/office/powerpoint/2010/main" val="1910354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0716A9-11E8-4AFF-AAC3-A9992DD49A89}" type="datetimeFigureOut">
              <a:rPr lang="en-GB" smtClean="0"/>
              <a:t>02/07/2024</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AD32C18-7815-4683-8507-501374446702}" type="slidenum">
              <a:rPr lang="en-GB" smtClean="0"/>
              <a:t>‹#›</a:t>
            </a:fld>
            <a:endParaRPr lang="en-GB"/>
          </a:p>
        </p:txBody>
      </p:sp>
    </p:spTree>
    <p:extLst>
      <p:ext uri="{BB962C8B-B14F-4D97-AF65-F5344CB8AC3E}">
        <p14:creationId xmlns:p14="http://schemas.microsoft.com/office/powerpoint/2010/main" val="36812007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0716A9-11E8-4AFF-AAC3-A9992DD49A89}" type="datetimeFigureOut">
              <a:rPr lang="en-GB" smtClean="0"/>
              <a:t>02/07/2024</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AD32C18-7815-4683-8507-501374446702}" type="slidenum">
              <a:rPr lang="en-GB" smtClean="0"/>
              <a:t>‹#›</a:t>
            </a:fld>
            <a:endParaRPr lang="en-GB"/>
          </a:p>
        </p:txBody>
      </p:sp>
    </p:spTree>
    <p:extLst>
      <p:ext uri="{BB962C8B-B14F-4D97-AF65-F5344CB8AC3E}">
        <p14:creationId xmlns:p14="http://schemas.microsoft.com/office/powerpoint/2010/main" val="1900914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0716A9-11E8-4AFF-AAC3-A9992DD49A89}" type="datetimeFigureOut">
              <a:rPr lang="en-GB" smtClean="0"/>
              <a:t>02/07/2024</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AD32C18-7815-4683-8507-501374446702}" type="slidenum">
              <a:rPr lang="en-GB" smtClean="0"/>
              <a:t>‹#›</a:t>
            </a:fld>
            <a:endParaRPr lang="en-GB"/>
          </a:p>
        </p:txBody>
      </p:sp>
    </p:spTree>
    <p:extLst>
      <p:ext uri="{BB962C8B-B14F-4D97-AF65-F5344CB8AC3E}">
        <p14:creationId xmlns:p14="http://schemas.microsoft.com/office/powerpoint/2010/main" val="1293726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0716A9-11E8-4AFF-AAC3-A9992DD49A89}" type="datetimeFigureOut">
              <a:rPr lang="en-GB" smtClean="0"/>
              <a:t>02/07/2024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AD32C18-7815-4683-8507-501374446702}" type="slidenum">
              <a:rPr lang="en-GB" smtClean="0"/>
              <a:t>‹#›</a:t>
            </a:fld>
            <a:endParaRPr lang="en-GB"/>
          </a:p>
        </p:txBody>
      </p:sp>
    </p:spTree>
    <p:extLst>
      <p:ext uri="{BB962C8B-B14F-4D97-AF65-F5344CB8AC3E}">
        <p14:creationId xmlns:p14="http://schemas.microsoft.com/office/powerpoint/2010/main" val="3172083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0716A9-11E8-4AFF-AAC3-A9992DD49A89}" type="datetimeFigureOut">
              <a:rPr lang="en-GB" smtClean="0"/>
              <a:t>02/07/2024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D32C18-7815-4683-8507-501374446702}" type="slidenum">
              <a:rPr lang="en-GB" smtClean="0"/>
              <a:t>‹#›</a:t>
            </a:fld>
            <a:endParaRPr lang="en-GB"/>
          </a:p>
        </p:txBody>
      </p:sp>
    </p:spTree>
    <p:extLst>
      <p:ext uri="{BB962C8B-B14F-4D97-AF65-F5344CB8AC3E}">
        <p14:creationId xmlns:p14="http://schemas.microsoft.com/office/powerpoint/2010/main" val="1413734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0716A9-11E8-4AFF-AAC3-A9992DD49A89}"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D32C18-7815-4683-8507-501374446702}" type="slidenum">
              <a:rPr lang="en-GB" smtClean="0"/>
              <a:t>‹#›</a:t>
            </a:fld>
            <a:endParaRPr lang="en-GB"/>
          </a:p>
        </p:txBody>
      </p:sp>
    </p:spTree>
    <p:extLst>
      <p:ext uri="{BB962C8B-B14F-4D97-AF65-F5344CB8AC3E}">
        <p14:creationId xmlns:p14="http://schemas.microsoft.com/office/powerpoint/2010/main" val="1296471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0716A9-11E8-4AFF-AAC3-A9992DD49A89}"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AD32C18-7815-4683-8507-501374446702}"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6959441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0716A9-11E8-4AFF-AAC3-A9992DD49A89}" type="datetimeFigureOut">
              <a:rPr lang="en-GB" smtClean="0"/>
              <a:t>02/07/2024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D32C18-7815-4683-8507-501374446702}" type="slidenum">
              <a:rPr lang="en-GB" smtClean="0"/>
              <a:t>‹#›</a:t>
            </a:fld>
            <a:endParaRPr lang="en-GB"/>
          </a:p>
        </p:txBody>
      </p:sp>
    </p:spTree>
    <p:extLst>
      <p:ext uri="{BB962C8B-B14F-4D97-AF65-F5344CB8AC3E}">
        <p14:creationId xmlns:p14="http://schemas.microsoft.com/office/powerpoint/2010/main" val="14239292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0716A9-11E8-4AFF-AAC3-A9992DD49A89}" type="datetimeFigureOut">
              <a:rPr lang="en-GB" smtClean="0"/>
              <a:t>02/07/2024</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D32C18-7815-4683-8507-501374446702}"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845887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B60716A9-11E8-4AFF-AAC3-A9992DD49A89}" type="datetimeFigureOut">
              <a:rPr lang="en-GB" smtClean="0"/>
              <a:t>02/07/2024</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AD32C18-7815-4683-8507-501374446702}" type="slidenum">
              <a:rPr lang="en-GB" smtClean="0"/>
              <a:t>‹#›</a:t>
            </a:fld>
            <a:endParaRPr lang="en-GB"/>
          </a:p>
        </p:txBody>
      </p:sp>
    </p:spTree>
    <p:extLst>
      <p:ext uri="{BB962C8B-B14F-4D97-AF65-F5344CB8AC3E}">
        <p14:creationId xmlns:p14="http://schemas.microsoft.com/office/powerpoint/2010/main" val="35421076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0716A9-11E8-4AFF-AAC3-A9992DD49A89}"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D32C18-7815-4683-8507-501374446702}" type="slidenum">
              <a:rPr lang="en-GB" smtClean="0"/>
              <a:t>‹#›</a:t>
            </a:fld>
            <a:endParaRPr lang="en-GB"/>
          </a:p>
        </p:txBody>
      </p:sp>
    </p:spTree>
    <p:extLst>
      <p:ext uri="{BB962C8B-B14F-4D97-AF65-F5344CB8AC3E}">
        <p14:creationId xmlns:p14="http://schemas.microsoft.com/office/powerpoint/2010/main" val="1101957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0716A9-11E8-4AFF-AAC3-A9992DD49A89}" type="datetimeFigureOut">
              <a:rPr lang="en-GB" smtClean="0"/>
              <a:t>02/07/2024</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AD32C18-7815-4683-8507-501374446702}" type="slidenum">
              <a:rPr lang="en-GB" smtClean="0"/>
              <a:t>‹#›</a:t>
            </a:fld>
            <a:endParaRPr lang="en-GB"/>
          </a:p>
        </p:txBody>
      </p:sp>
    </p:spTree>
    <p:extLst>
      <p:ext uri="{BB962C8B-B14F-4D97-AF65-F5344CB8AC3E}">
        <p14:creationId xmlns:p14="http://schemas.microsoft.com/office/powerpoint/2010/main" val="7887425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0716A9-11E8-4AFF-AAC3-A9992DD49A89}" type="datetimeFigureOut">
              <a:rPr lang="en-GB" smtClean="0"/>
              <a:t>02/07/2024</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AD32C18-7815-4683-8507-501374446702}" type="slidenum">
              <a:rPr lang="en-GB" smtClean="0"/>
              <a:t>‹#›</a:t>
            </a:fld>
            <a:endParaRPr lang="en-GB"/>
          </a:p>
        </p:txBody>
      </p:sp>
    </p:spTree>
    <p:extLst>
      <p:ext uri="{BB962C8B-B14F-4D97-AF65-F5344CB8AC3E}">
        <p14:creationId xmlns:p14="http://schemas.microsoft.com/office/powerpoint/2010/main" val="1902812105"/>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12"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JPG"/><Relationship Id="rId11" Type="http://schemas.openxmlformats.org/officeDocument/2006/relationships/image" Target="../media/image10.jpeg"/><Relationship Id="rId5" Type="http://schemas.openxmlformats.org/officeDocument/2006/relationships/image" Target="../media/image4.JP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4.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6.xml"/><Relationship Id="rId4" Type="http://schemas.openxmlformats.org/officeDocument/2006/relationships/image" Target="../media/image39.jpeg"/></Relationships>
</file>

<file path=ppt/slides/_rels/slide1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6.xml"/><Relationship Id="rId4" Type="http://schemas.openxmlformats.org/officeDocument/2006/relationships/image" Target="../media/image42.png"/></Relationships>
</file>

<file path=ppt/slides/_rels/slide1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6.jpeg"/><Relationship Id="rId4" Type="http://schemas.openxmlformats.org/officeDocument/2006/relationships/image" Target="../media/image45.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7.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50.jpeg"/><Relationship Id="rId4" Type="http://schemas.openxmlformats.org/officeDocument/2006/relationships/image" Target="../media/image49.jpeg"/></Relationships>
</file>

<file path=ppt/slides/_rels/slide2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7335" y="2369272"/>
            <a:ext cx="9144000" cy="2387600"/>
          </a:xfrm>
        </p:spPr>
        <p:txBody>
          <a:bodyPr>
            <a:noAutofit/>
          </a:bodyPr>
          <a:lstStyle/>
          <a:p>
            <a:pPr algn="ctr"/>
            <a:r>
              <a:rPr lang="en-GB" sz="9600" b="1" dirty="0" smtClean="0">
                <a:solidFill>
                  <a:schemeClr val="accent4">
                    <a:lumMod val="50000"/>
                  </a:schemeClr>
                </a:solidFill>
                <a:latin typeface="Futura Next Book" panose="020B0502020204020303" pitchFamily="34" charset="0"/>
              </a:rPr>
              <a:t>Lady </a:t>
            </a:r>
            <a:r>
              <a:rPr lang="en-GB" sz="9600" b="1" dirty="0" err="1" smtClean="0">
                <a:solidFill>
                  <a:schemeClr val="accent4">
                    <a:lumMod val="50000"/>
                  </a:schemeClr>
                </a:solidFill>
                <a:latin typeface="Futura Next Book" panose="020B0502020204020303" pitchFamily="34" charset="0"/>
              </a:rPr>
              <a:t>Bankes</a:t>
            </a:r>
            <a:r>
              <a:rPr lang="en-GB" sz="9600" b="1" dirty="0" smtClean="0">
                <a:solidFill>
                  <a:schemeClr val="accent4">
                    <a:lumMod val="50000"/>
                  </a:schemeClr>
                </a:solidFill>
                <a:latin typeface="Futura Next Book" panose="020B0502020204020303" pitchFamily="34" charset="0"/>
              </a:rPr>
              <a:t> Primary School</a:t>
            </a:r>
            <a:endParaRPr lang="en-GB" sz="9600" b="1" dirty="0">
              <a:solidFill>
                <a:schemeClr val="accent4">
                  <a:lumMod val="50000"/>
                </a:schemeClr>
              </a:solidFill>
              <a:latin typeface="Futura Next Book" panose="020B0502020204020303" pitchFamily="34" charset="0"/>
            </a:endParaRPr>
          </a:p>
        </p:txBody>
      </p:sp>
      <p:sp>
        <p:nvSpPr>
          <p:cNvPr id="3" name="Subtitle 2"/>
          <p:cNvSpPr>
            <a:spLocks noGrp="1"/>
          </p:cNvSpPr>
          <p:nvPr>
            <p:ph type="subTitle" idx="1"/>
          </p:nvPr>
        </p:nvSpPr>
        <p:spPr>
          <a:xfrm>
            <a:off x="1427335" y="294482"/>
            <a:ext cx="9144000" cy="1655762"/>
          </a:xfrm>
        </p:spPr>
        <p:txBody>
          <a:bodyPr>
            <a:normAutofit/>
          </a:bodyPr>
          <a:lstStyle/>
          <a:p>
            <a:r>
              <a:rPr lang="en-GB" sz="5400" dirty="0" smtClean="0">
                <a:solidFill>
                  <a:schemeClr val="accent4">
                    <a:lumMod val="50000"/>
                  </a:schemeClr>
                </a:solidFill>
                <a:latin typeface="Futura Next Book" panose="020B0502020204020303" pitchFamily="34" charset="0"/>
              </a:rPr>
              <a:t>Welcome to</a:t>
            </a:r>
            <a:endParaRPr lang="en-GB" sz="5400" dirty="0">
              <a:solidFill>
                <a:schemeClr val="accent4">
                  <a:lumMod val="50000"/>
                </a:schemeClr>
              </a:solidFill>
              <a:latin typeface="Futura Next Book" panose="020B0502020204020303" pitchFamily="34" charset="0"/>
            </a:endParaRPr>
          </a:p>
        </p:txBody>
      </p:sp>
      <p:pic>
        <p:nvPicPr>
          <p:cNvPr id="7" name="Picture 6"/>
          <p:cNvPicPr>
            <a:picLocks noChangeAspect="1"/>
          </p:cNvPicPr>
          <p:nvPr/>
        </p:nvPicPr>
        <p:blipFill>
          <a:blip r:embed="rId2"/>
          <a:stretch>
            <a:fillRect/>
          </a:stretch>
        </p:blipFill>
        <p:spPr>
          <a:xfrm>
            <a:off x="9316196" y="0"/>
            <a:ext cx="2875804" cy="1965671"/>
          </a:xfrm>
          <a:prstGeom prst="rect">
            <a:avLst/>
          </a:prstGeom>
        </p:spPr>
      </p:pic>
      <p:grpSp>
        <p:nvGrpSpPr>
          <p:cNvPr id="8" name="Group 7"/>
          <p:cNvGrpSpPr/>
          <p:nvPr/>
        </p:nvGrpSpPr>
        <p:grpSpPr>
          <a:xfrm>
            <a:off x="3324835" y="5904290"/>
            <a:ext cx="6520873" cy="726980"/>
            <a:chOff x="3444908" y="5350108"/>
            <a:chExt cx="6520873" cy="726980"/>
          </a:xfrm>
        </p:grpSpPr>
        <p:sp>
          <p:nvSpPr>
            <p:cNvPr id="6" name="Rectangle 5"/>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0822086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1204" y="-38911"/>
            <a:ext cx="8911687" cy="1280890"/>
          </a:xfrm>
        </p:spPr>
        <p:txBody>
          <a:bodyPr>
            <a:normAutofit/>
          </a:bodyPr>
          <a:lstStyle/>
          <a:p>
            <a:pPr algn="ctr"/>
            <a:r>
              <a:rPr lang="en-GB" sz="4800" b="1" dirty="0" smtClean="0">
                <a:latin typeface="Futura Next Book" panose="020B0502020204020303" pitchFamily="34" charset="0"/>
              </a:rPr>
              <a:t>Meet the Team</a:t>
            </a:r>
            <a:endParaRPr lang="en-GB" sz="4800" b="1" dirty="0">
              <a:latin typeface="Futura Next Book" panose="020B0502020204020303"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42846" y="266825"/>
            <a:ext cx="1277799" cy="1459696"/>
          </a:xfrm>
          <a:prstGeom prst="rect">
            <a:avLst/>
          </a:prstGeom>
          <a:ln w="19050">
            <a:solidFill>
              <a:schemeClr val="tx1"/>
            </a:solidFill>
          </a:ln>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42847" y="2187430"/>
            <a:ext cx="1129041" cy="1348868"/>
          </a:xfrm>
          <a:prstGeom prst="rect">
            <a:avLst/>
          </a:prstGeom>
          <a:ln w="12700">
            <a:solidFill>
              <a:schemeClr val="tx1"/>
            </a:solidFill>
          </a:ln>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24674" y="2095600"/>
            <a:ext cx="815935" cy="1447729"/>
          </a:xfrm>
          <a:prstGeom prst="rect">
            <a:avLst/>
          </a:prstGeom>
          <a:ln w="12700">
            <a:solidFill>
              <a:schemeClr val="tx1"/>
            </a:solidFill>
          </a:ln>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720563" y="2095600"/>
            <a:ext cx="1118389" cy="1559409"/>
          </a:xfrm>
          <a:prstGeom prst="rect">
            <a:avLst/>
          </a:prstGeom>
          <a:ln w="12700">
            <a:solidFill>
              <a:schemeClr val="tx1"/>
            </a:solidFill>
          </a:ln>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1787684" y="2239533"/>
            <a:ext cx="1492241" cy="1119181"/>
          </a:xfrm>
          <a:prstGeom prst="rect">
            <a:avLst/>
          </a:prstGeom>
          <a:ln w="12700">
            <a:solidFill>
              <a:schemeClr val="tx1"/>
            </a:solidFill>
          </a:ln>
        </p:spPr>
      </p:pic>
      <p:sp>
        <p:nvSpPr>
          <p:cNvPr id="10" name="TextBox 9"/>
          <p:cNvSpPr txBox="1"/>
          <p:nvPr/>
        </p:nvSpPr>
        <p:spPr>
          <a:xfrm>
            <a:off x="7336285" y="364559"/>
            <a:ext cx="2939447" cy="923330"/>
          </a:xfrm>
          <a:prstGeom prst="rect">
            <a:avLst/>
          </a:prstGeom>
          <a:noFill/>
        </p:spPr>
        <p:txBody>
          <a:bodyPr wrap="square" rtlCol="0">
            <a:spAutoFit/>
          </a:bodyPr>
          <a:lstStyle/>
          <a:p>
            <a:r>
              <a:rPr lang="en-GB" dirty="0" smtClean="0">
                <a:latin typeface="Futura Next Book" panose="020B0502020204020303"/>
              </a:rPr>
              <a:t>Mrs McCarthy</a:t>
            </a:r>
          </a:p>
          <a:p>
            <a:r>
              <a:rPr lang="en-GB" dirty="0" smtClean="0">
                <a:latin typeface="Futura Next Book" panose="020B0502020204020303"/>
              </a:rPr>
              <a:t>Assistant Head of Early Years</a:t>
            </a:r>
            <a:endParaRPr lang="en-GB" dirty="0">
              <a:latin typeface="Futura Next Book" panose="020B0502020204020303"/>
            </a:endParaRPr>
          </a:p>
        </p:txBody>
      </p:sp>
      <p:sp>
        <p:nvSpPr>
          <p:cNvPr id="11" name="TextBox 10"/>
          <p:cNvSpPr txBox="1"/>
          <p:nvPr/>
        </p:nvSpPr>
        <p:spPr>
          <a:xfrm>
            <a:off x="1200628" y="3581256"/>
            <a:ext cx="2614406" cy="923330"/>
          </a:xfrm>
          <a:prstGeom prst="rect">
            <a:avLst/>
          </a:prstGeom>
          <a:noFill/>
        </p:spPr>
        <p:txBody>
          <a:bodyPr wrap="square" rtlCol="0">
            <a:spAutoFit/>
          </a:bodyPr>
          <a:lstStyle/>
          <a:p>
            <a:pPr algn="ctr"/>
            <a:r>
              <a:rPr lang="en-GB" dirty="0" smtClean="0">
                <a:latin typeface="Futura Next Book" panose="020B0502020204020303"/>
              </a:rPr>
              <a:t>Miss Pearce</a:t>
            </a:r>
          </a:p>
          <a:p>
            <a:pPr algn="ctr"/>
            <a:r>
              <a:rPr lang="en-GB" dirty="0" smtClean="0"/>
              <a:t>Year Group Lead</a:t>
            </a:r>
          </a:p>
          <a:p>
            <a:pPr algn="ctr"/>
            <a:r>
              <a:rPr lang="en-GB" dirty="0" smtClean="0"/>
              <a:t>RDP</a:t>
            </a:r>
            <a:endParaRPr lang="en-GB" dirty="0"/>
          </a:p>
        </p:txBody>
      </p:sp>
      <p:sp>
        <p:nvSpPr>
          <p:cNvPr id="33" name="TextBox 32"/>
          <p:cNvSpPr txBox="1"/>
          <p:nvPr/>
        </p:nvSpPr>
        <p:spPr>
          <a:xfrm>
            <a:off x="3953494" y="3607393"/>
            <a:ext cx="1746577" cy="646331"/>
          </a:xfrm>
          <a:prstGeom prst="rect">
            <a:avLst/>
          </a:prstGeom>
          <a:noFill/>
        </p:spPr>
        <p:txBody>
          <a:bodyPr wrap="square" rtlCol="0">
            <a:spAutoFit/>
          </a:bodyPr>
          <a:lstStyle/>
          <a:p>
            <a:r>
              <a:rPr lang="en-GB" dirty="0" smtClean="0"/>
              <a:t>Mrs O’Sullivan</a:t>
            </a:r>
          </a:p>
          <a:p>
            <a:endParaRPr lang="en-GB" dirty="0"/>
          </a:p>
        </p:txBody>
      </p:sp>
      <p:sp>
        <p:nvSpPr>
          <p:cNvPr id="36" name="TextBox 35"/>
          <p:cNvSpPr txBox="1"/>
          <p:nvPr/>
        </p:nvSpPr>
        <p:spPr>
          <a:xfrm>
            <a:off x="5869207" y="3594379"/>
            <a:ext cx="1396426" cy="369332"/>
          </a:xfrm>
          <a:prstGeom prst="rect">
            <a:avLst/>
          </a:prstGeom>
          <a:noFill/>
        </p:spPr>
        <p:txBody>
          <a:bodyPr wrap="square" rtlCol="0">
            <a:spAutoFit/>
          </a:bodyPr>
          <a:lstStyle/>
          <a:p>
            <a:r>
              <a:rPr lang="en-GB" dirty="0" smtClean="0"/>
              <a:t>Mrs Roy</a:t>
            </a:r>
            <a:endParaRPr lang="en-GB" dirty="0"/>
          </a:p>
        </p:txBody>
      </p:sp>
      <p:sp>
        <p:nvSpPr>
          <p:cNvPr id="37" name="TextBox 36"/>
          <p:cNvSpPr txBox="1"/>
          <p:nvPr/>
        </p:nvSpPr>
        <p:spPr>
          <a:xfrm>
            <a:off x="8451936" y="3709743"/>
            <a:ext cx="2403612" cy="369332"/>
          </a:xfrm>
          <a:prstGeom prst="rect">
            <a:avLst/>
          </a:prstGeom>
          <a:noFill/>
        </p:spPr>
        <p:txBody>
          <a:bodyPr wrap="square" rtlCol="0">
            <a:spAutoFit/>
          </a:bodyPr>
          <a:lstStyle/>
          <a:p>
            <a:r>
              <a:rPr lang="en-GB" dirty="0" smtClean="0"/>
              <a:t>Miss Hawkins</a:t>
            </a:r>
            <a:endParaRPr lang="en-GB" dirty="0"/>
          </a:p>
        </p:txBody>
      </p:sp>
      <p:sp>
        <p:nvSpPr>
          <p:cNvPr id="38" name="TextBox 37"/>
          <p:cNvSpPr txBox="1"/>
          <p:nvPr/>
        </p:nvSpPr>
        <p:spPr>
          <a:xfrm>
            <a:off x="5440609" y="4017842"/>
            <a:ext cx="2587558" cy="369332"/>
          </a:xfrm>
          <a:prstGeom prst="rect">
            <a:avLst/>
          </a:prstGeom>
          <a:noFill/>
        </p:spPr>
        <p:txBody>
          <a:bodyPr wrap="square" rtlCol="0">
            <a:spAutoFit/>
          </a:bodyPr>
          <a:lstStyle/>
          <a:p>
            <a:r>
              <a:rPr lang="en-GB" dirty="0" smtClean="0"/>
              <a:t>ROR</a:t>
            </a:r>
            <a:endParaRPr lang="en-GB" dirty="0"/>
          </a:p>
        </p:txBody>
      </p:sp>
      <p:sp>
        <p:nvSpPr>
          <p:cNvPr id="39" name="TextBox 38"/>
          <p:cNvSpPr txBox="1"/>
          <p:nvPr/>
        </p:nvSpPr>
        <p:spPr>
          <a:xfrm>
            <a:off x="8806009" y="4017842"/>
            <a:ext cx="1113040" cy="369332"/>
          </a:xfrm>
          <a:prstGeom prst="rect">
            <a:avLst/>
          </a:prstGeom>
          <a:noFill/>
        </p:spPr>
        <p:txBody>
          <a:bodyPr wrap="square" rtlCol="0">
            <a:spAutoFit/>
          </a:bodyPr>
          <a:lstStyle/>
          <a:p>
            <a:r>
              <a:rPr lang="en-GB" dirty="0" smtClean="0"/>
              <a:t>RLH</a:t>
            </a:r>
            <a:endParaRPr lang="en-GB" dirty="0"/>
          </a:p>
        </p:txBody>
      </p:sp>
      <p:pic>
        <p:nvPicPr>
          <p:cNvPr id="40" name="Picture 3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639147" y="4610019"/>
            <a:ext cx="894657" cy="1602845"/>
          </a:xfrm>
          <a:prstGeom prst="rect">
            <a:avLst/>
          </a:prstGeom>
          <a:ln w="12700">
            <a:solidFill>
              <a:schemeClr val="tx1"/>
            </a:solidFill>
          </a:ln>
        </p:spPr>
      </p:pic>
      <p:sp>
        <p:nvSpPr>
          <p:cNvPr id="41" name="TextBox 40"/>
          <p:cNvSpPr txBox="1"/>
          <p:nvPr/>
        </p:nvSpPr>
        <p:spPr>
          <a:xfrm>
            <a:off x="1425760" y="6384184"/>
            <a:ext cx="1516851" cy="369332"/>
          </a:xfrm>
          <a:prstGeom prst="rect">
            <a:avLst/>
          </a:prstGeom>
          <a:noFill/>
        </p:spPr>
        <p:txBody>
          <a:bodyPr wrap="square" rtlCol="0">
            <a:spAutoFit/>
          </a:bodyPr>
          <a:lstStyle/>
          <a:p>
            <a:r>
              <a:rPr lang="en-GB" dirty="0" smtClean="0"/>
              <a:t>Miss Hanson</a:t>
            </a:r>
            <a:endParaRPr lang="en-GB" dirty="0"/>
          </a:p>
        </p:txBody>
      </p:sp>
      <p:sp>
        <p:nvSpPr>
          <p:cNvPr id="44" name="TextBox 43"/>
          <p:cNvSpPr txBox="1"/>
          <p:nvPr/>
        </p:nvSpPr>
        <p:spPr>
          <a:xfrm>
            <a:off x="8379275" y="6384184"/>
            <a:ext cx="1539774" cy="369332"/>
          </a:xfrm>
          <a:prstGeom prst="rect">
            <a:avLst/>
          </a:prstGeom>
          <a:noFill/>
        </p:spPr>
        <p:txBody>
          <a:bodyPr wrap="square" rtlCol="0">
            <a:spAutoFit/>
          </a:bodyPr>
          <a:lstStyle/>
          <a:p>
            <a:r>
              <a:rPr lang="en-GB" dirty="0" smtClean="0"/>
              <a:t>Miss Hone</a:t>
            </a:r>
            <a:endParaRPr lang="en-GB" dirty="0"/>
          </a:p>
        </p:txBody>
      </p:sp>
      <p:pic>
        <p:nvPicPr>
          <p:cNvPr id="3" name="Picture 2"/>
          <p:cNvPicPr>
            <a:picLocks noChangeAspect="1"/>
          </p:cNvPicPr>
          <p:nvPr/>
        </p:nvPicPr>
        <p:blipFill rotWithShape="1">
          <a:blip r:embed="rId9" cstate="print">
            <a:extLst>
              <a:ext uri="{28A0092B-C50C-407E-A947-70E740481C1C}">
                <a14:useLocalDpi xmlns:a14="http://schemas.microsoft.com/office/drawing/2010/main" val="0"/>
              </a:ext>
            </a:extLst>
          </a:blip>
          <a:srcRect l="8399" t="-1396" r="-1" b="-1"/>
          <a:stretch/>
        </p:blipFill>
        <p:spPr>
          <a:xfrm>
            <a:off x="10213720" y="4523832"/>
            <a:ext cx="1155959" cy="1484332"/>
          </a:xfrm>
          <a:prstGeom prst="rect">
            <a:avLst/>
          </a:prstGeom>
          <a:ln w="12700">
            <a:solidFill>
              <a:schemeClr val="tx1"/>
            </a:solidFill>
          </a:ln>
        </p:spPr>
      </p:pic>
      <p:pic>
        <p:nvPicPr>
          <p:cNvPr id="5" name="Picture 4"/>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440782" y="4650382"/>
            <a:ext cx="1030782" cy="1393542"/>
          </a:xfrm>
          <a:prstGeom prst="rect">
            <a:avLst/>
          </a:prstGeom>
          <a:ln w="12700">
            <a:solidFill>
              <a:schemeClr val="tx1"/>
            </a:solidFill>
          </a:ln>
        </p:spPr>
      </p:pic>
      <p:sp>
        <p:nvSpPr>
          <p:cNvPr id="14" name="Rectangle 13"/>
          <p:cNvSpPr/>
          <p:nvPr/>
        </p:nvSpPr>
        <p:spPr>
          <a:xfrm>
            <a:off x="10213720" y="6384184"/>
            <a:ext cx="1398140" cy="369332"/>
          </a:xfrm>
          <a:prstGeom prst="rect">
            <a:avLst/>
          </a:prstGeom>
        </p:spPr>
        <p:txBody>
          <a:bodyPr wrap="none">
            <a:spAutoFit/>
          </a:bodyPr>
          <a:lstStyle/>
          <a:p>
            <a:r>
              <a:rPr lang="en-GB" dirty="0"/>
              <a:t>Miss </a:t>
            </a:r>
            <a:r>
              <a:rPr lang="en-GB" dirty="0" smtClean="0"/>
              <a:t>Wright</a:t>
            </a:r>
            <a:endParaRPr lang="en-GB" dirty="0"/>
          </a:p>
        </p:txBody>
      </p:sp>
      <p:pic>
        <p:nvPicPr>
          <p:cNvPr id="25" name="Picture 24" descr="S:\LBP\Year Groups\Reception\2023-24\Photos\Miss Reid.JPG"/>
          <p:cNvPicPr/>
          <p:nvPr/>
        </p:nvPicPr>
        <p:blipFill rotWithShape="1">
          <a:blip r:embed="rId11" cstate="print">
            <a:extLst>
              <a:ext uri="{28A0092B-C50C-407E-A947-70E740481C1C}">
                <a14:useLocalDpi xmlns:a14="http://schemas.microsoft.com/office/drawing/2010/main" val="0"/>
              </a:ext>
            </a:extLst>
          </a:blip>
          <a:srcRect l="15003" t="10902" r="16389" b="42074"/>
          <a:stretch/>
        </p:blipFill>
        <p:spPr bwMode="auto">
          <a:xfrm>
            <a:off x="4180114" y="4669276"/>
            <a:ext cx="1112625" cy="1374648"/>
          </a:xfrm>
          <a:prstGeom prst="rect">
            <a:avLst/>
          </a:prstGeom>
          <a:noFill/>
          <a:ln w="19050">
            <a:solidFill>
              <a:schemeClr val="tx1"/>
            </a:solidFill>
          </a:ln>
          <a:extLst>
            <a:ext uri="{53640926-AAD7-44D8-BBD7-CCE9431645EC}">
              <a14:shadowObscured xmlns:a14="http://schemas.microsoft.com/office/drawing/2010/main"/>
            </a:ext>
          </a:extLst>
        </p:spPr>
      </p:pic>
      <p:pic>
        <p:nvPicPr>
          <p:cNvPr id="26" name="Picture 25" descr="S:\LBP\Year Groups\Reception\2023-24\Photos\Miss Bryan.jpg"/>
          <p:cNvPicPr/>
          <p:nvPr/>
        </p:nvPicPr>
        <p:blipFill rotWithShape="1">
          <a:blip r:embed="rId12" cstate="print">
            <a:extLst>
              <a:ext uri="{28A0092B-C50C-407E-A947-70E740481C1C}">
                <a14:useLocalDpi xmlns:a14="http://schemas.microsoft.com/office/drawing/2010/main" val="0"/>
              </a:ext>
            </a:extLst>
          </a:blip>
          <a:srcRect l="13347" t="7459" r="9280" b="12599"/>
          <a:stretch/>
        </p:blipFill>
        <p:spPr bwMode="auto">
          <a:xfrm>
            <a:off x="5958898" y="4610019"/>
            <a:ext cx="1161748" cy="1366654"/>
          </a:xfrm>
          <a:prstGeom prst="rect">
            <a:avLst/>
          </a:prstGeom>
          <a:noFill/>
          <a:ln w="19050">
            <a:solidFill>
              <a:schemeClr val="tx1"/>
            </a:solidFill>
          </a:ln>
          <a:extLst>
            <a:ext uri="{53640926-AAD7-44D8-BBD7-CCE9431645EC}">
              <a14:shadowObscured xmlns:a14="http://schemas.microsoft.com/office/drawing/2010/main"/>
            </a:ext>
          </a:extLst>
        </p:spPr>
      </p:pic>
      <p:sp>
        <p:nvSpPr>
          <p:cNvPr id="27" name="TextBox 26"/>
          <p:cNvSpPr txBox="1"/>
          <p:nvPr/>
        </p:nvSpPr>
        <p:spPr>
          <a:xfrm>
            <a:off x="4081844" y="6384184"/>
            <a:ext cx="1489875" cy="369332"/>
          </a:xfrm>
          <a:prstGeom prst="rect">
            <a:avLst/>
          </a:prstGeom>
          <a:noFill/>
        </p:spPr>
        <p:txBody>
          <a:bodyPr wrap="square" rtlCol="0">
            <a:spAutoFit/>
          </a:bodyPr>
          <a:lstStyle/>
          <a:p>
            <a:r>
              <a:rPr lang="en-GB" dirty="0" smtClean="0"/>
              <a:t>Miss Reid</a:t>
            </a:r>
            <a:endParaRPr lang="en-GB" dirty="0"/>
          </a:p>
        </p:txBody>
      </p:sp>
      <p:sp>
        <p:nvSpPr>
          <p:cNvPr id="28" name="TextBox 27"/>
          <p:cNvSpPr txBox="1"/>
          <p:nvPr/>
        </p:nvSpPr>
        <p:spPr>
          <a:xfrm>
            <a:off x="5903871" y="6358253"/>
            <a:ext cx="1608181" cy="377401"/>
          </a:xfrm>
          <a:prstGeom prst="rect">
            <a:avLst/>
          </a:prstGeom>
          <a:noFill/>
        </p:spPr>
        <p:txBody>
          <a:bodyPr wrap="square" rtlCol="0">
            <a:spAutoFit/>
          </a:bodyPr>
          <a:lstStyle/>
          <a:p>
            <a:r>
              <a:rPr lang="en-GB" dirty="0" smtClean="0"/>
              <a:t>Mrs Bryan</a:t>
            </a:r>
            <a:endParaRPr lang="en-GB" dirty="0"/>
          </a:p>
        </p:txBody>
      </p:sp>
    </p:spTree>
    <p:extLst>
      <p:ext uri="{BB962C8B-B14F-4D97-AF65-F5344CB8AC3E}">
        <p14:creationId xmlns:p14="http://schemas.microsoft.com/office/powerpoint/2010/main" val="15892143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85107" y="87643"/>
            <a:ext cx="1857879" cy="1269898"/>
          </a:xfrm>
          <a:prstGeom prst="rect">
            <a:avLst/>
          </a:prstGeom>
        </p:spPr>
      </p:pic>
      <p:sp>
        <p:nvSpPr>
          <p:cNvPr id="2" name="Rectangle 1"/>
          <p:cNvSpPr/>
          <p:nvPr/>
        </p:nvSpPr>
        <p:spPr>
          <a:xfrm>
            <a:off x="642415" y="87643"/>
            <a:ext cx="7701532" cy="646331"/>
          </a:xfrm>
          <a:prstGeom prst="rect">
            <a:avLst/>
          </a:prstGeom>
        </p:spPr>
        <p:txBody>
          <a:bodyPr wrap="none">
            <a:spAutoFit/>
          </a:bodyPr>
          <a:lstStyle/>
          <a:p>
            <a:r>
              <a:rPr lang="en-GB" sz="3600" dirty="0" smtClean="0">
                <a:latin typeface="Arial Black" panose="020B0A04020102020204" pitchFamily="34" charset="0"/>
              </a:rPr>
              <a:t>What happens in September…</a:t>
            </a:r>
            <a:endParaRPr lang="en-GB" sz="3600" dirty="0">
              <a:latin typeface="Arial Black" panose="020B0A04020102020204" pitchFamily="34" charset="0"/>
            </a:endParaRPr>
          </a:p>
        </p:txBody>
      </p:sp>
      <p:grpSp>
        <p:nvGrpSpPr>
          <p:cNvPr id="7" name="Group 6"/>
          <p:cNvGrpSpPr/>
          <p:nvPr/>
        </p:nvGrpSpPr>
        <p:grpSpPr>
          <a:xfrm>
            <a:off x="2576690" y="6042836"/>
            <a:ext cx="6520873" cy="726980"/>
            <a:chOff x="3444908" y="5350108"/>
            <a:chExt cx="6520873" cy="726980"/>
          </a:xfrm>
        </p:grpSpPr>
        <p:sp>
          <p:nvSpPr>
            <p:cNvPr id="8" name="Rectangle 7"/>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sp>
        <p:nvSpPr>
          <p:cNvPr id="4" name="TextBox 3"/>
          <p:cNvSpPr txBox="1"/>
          <p:nvPr/>
        </p:nvSpPr>
        <p:spPr>
          <a:xfrm>
            <a:off x="2431217" y="1871198"/>
            <a:ext cx="8047767" cy="3231654"/>
          </a:xfrm>
          <a:prstGeom prst="rect">
            <a:avLst/>
          </a:prstGeom>
          <a:noFill/>
        </p:spPr>
        <p:txBody>
          <a:bodyPr wrap="square" rtlCol="0">
            <a:spAutoFit/>
          </a:bodyPr>
          <a:lstStyle/>
          <a:p>
            <a:pPr algn="ctr"/>
            <a:r>
              <a:rPr lang="en-GB" dirty="0" smtClean="0"/>
              <a:t> </a:t>
            </a:r>
          </a:p>
          <a:p>
            <a:pPr marL="285750" indent="-285750" algn="ctr">
              <a:buFont typeface="Arial" panose="020B0604020202020204" pitchFamily="34" charset="0"/>
              <a:buChar char="•"/>
            </a:pPr>
            <a:endParaRPr lang="en-GB" dirty="0" smtClean="0"/>
          </a:p>
          <a:p>
            <a:pPr algn="ctr"/>
            <a:endParaRPr lang="en-GB" dirty="0"/>
          </a:p>
          <a:p>
            <a:pPr marL="285750" indent="-285750" algn="ctr">
              <a:buFont typeface="Arial" panose="020B0604020202020204" pitchFamily="34" charset="0"/>
              <a:buChar char="•"/>
            </a:pPr>
            <a:endParaRPr lang="en-GB" dirty="0" smtClean="0"/>
          </a:p>
          <a:p>
            <a:pPr marL="285750" indent="-285750" algn="ctr">
              <a:buFont typeface="Arial" panose="020B0604020202020204" pitchFamily="34" charset="0"/>
              <a:buChar char="•"/>
            </a:pPr>
            <a:r>
              <a:rPr lang="en-GB" sz="2400" dirty="0" smtClean="0"/>
              <a:t>Indoors and outdoors classroom</a:t>
            </a:r>
          </a:p>
          <a:p>
            <a:pPr marL="285750" indent="-285750" algn="ctr">
              <a:buFont typeface="Arial" panose="020B0604020202020204" pitchFamily="34" charset="0"/>
              <a:buChar char="•"/>
            </a:pPr>
            <a:r>
              <a:rPr lang="en-GB" sz="2400" dirty="0" smtClean="0"/>
              <a:t>Teaching sessions daily in own class</a:t>
            </a:r>
          </a:p>
          <a:p>
            <a:pPr marL="285750" indent="-285750" algn="ctr">
              <a:buFont typeface="Arial" panose="020B0604020202020204" pitchFamily="34" charset="0"/>
              <a:buChar char="•"/>
            </a:pPr>
            <a:r>
              <a:rPr lang="en-GB" sz="2400" dirty="0" smtClean="0"/>
              <a:t>Outdoor classroom is shared by 3 classes</a:t>
            </a:r>
          </a:p>
          <a:p>
            <a:pPr marL="285750" indent="-285750" algn="ctr">
              <a:buFont typeface="Arial" panose="020B0604020202020204" pitchFamily="34" charset="0"/>
              <a:buChar char="•"/>
            </a:pPr>
            <a:r>
              <a:rPr lang="en-GB" sz="2400" dirty="0" smtClean="0"/>
              <a:t>Continuous provision throughout environment</a:t>
            </a:r>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endParaRPr lang="en-GB" dirty="0" smtClean="0"/>
          </a:p>
        </p:txBody>
      </p:sp>
      <p:sp>
        <p:nvSpPr>
          <p:cNvPr id="6" name="TextBox 5"/>
          <p:cNvSpPr txBox="1"/>
          <p:nvPr/>
        </p:nvSpPr>
        <p:spPr>
          <a:xfrm>
            <a:off x="2780468" y="1890943"/>
            <a:ext cx="1101436" cy="584775"/>
          </a:xfrm>
          <a:prstGeom prst="rect">
            <a:avLst/>
          </a:prstGeom>
          <a:noFill/>
        </p:spPr>
        <p:txBody>
          <a:bodyPr wrap="square" rtlCol="0">
            <a:spAutoFit/>
          </a:bodyPr>
          <a:lstStyle/>
          <a:p>
            <a:r>
              <a:rPr lang="en-GB" sz="3200" b="1" dirty="0" smtClean="0"/>
              <a:t>RDP</a:t>
            </a:r>
            <a:endParaRPr lang="en-GB" sz="3200" b="1" dirty="0"/>
          </a:p>
        </p:txBody>
      </p:sp>
      <p:sp>
        <p:nvSpPr>
          <p:cNvPr id="13" name="TextBox 12"/>
          <p:cNvSpPr txBox="1"/>
          <p:nvPr/>
        </p:nvSpPr>
        <p:spPr>
          <a:xfrm>
            <a:off x="5601026" y="1890943"/>
            <a:ext cx="1101436" cy="584775"/>
          </a:xfrm>
          <a:prstGeom prst="rect">
            <a:avLst/>
          </a:prstGeom>
          <a:noFill/>
        </p:spPr>
        <p:txBody>
          <a:bodyPr wrap="square" rtlCol="0">
            <a:spAutoFit/>
          </a:bodyPr>
          <a:lstStyle/>
          <a:p>
            <a:r>
              <a:rPr lang="en-GB" sz="3200" b="1" dirty="0" smtClean="0"/>
              <a:t>RLH</a:t>
            </a:r>
            <a:endParaRPr lang="en-GB" sz="3200" b="1" dirty="0"/>
          </a:p>
        </p:txBody>
      </p:sp>
      <p:sp>
        <p:nvSpPr>
          <p:cNvPr id="14" name="TextBox 13"/>
          <p:cNvSpPr txBox="1"/>
          <p:nvPr/>
        </p:nvSpPr>
        <p:spPr>
          <a:xfrm>
            <a:off x="8343947" y="1898035"/>
            <a:ext cx="1101436" cy="584775"/>
          </a:xfrm>
          <a:prstGeom prst="rect">
            <a:avLst/>
          </a:prstGeom>
          <a:noFill/>
        </p:spPr>
        <p:txBody>
          <a:bodyPr wrap="square" rtlCol="0">
            <a:spAutoFit/>
          </a:bodyPr>
          <a:lstStyle/>
          <a:p>
            <a:r>
              <a:rPr lang="en-GB" sz="3200" b="1" dirty="0" smtClean="0"/>
              <a:t>ROR</a:t>
            </a:r>
            <a:endParaRPr lang="en-GB" sz="3200" b="1" dirty="0"/>
          </a:p>
        </p:txBody>
      </p:sp>
    </p:spTree>
    <p:extLst>
      <p:ext uri="{BB962C8B-B14F-4D97-AF65-F5344CB8AC3E}">
        <p14:creationId xmlns:p14="http://schemas.microsoft.com/office/powerpoint/2010/main" val="17649755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9949902" y="134030"/>
            <a:ext cx="2101110" cy="1436152"/>
          </a:xfrm>
          <a:prstGeom prst="rect">
            <a:avLst/>
          </a:prstGeom>
        </p:spPr>
      </p:pic>
      <p:sp>
        <p:nvSpPr>
          <p:cNvPr id="6" name="TextBox 5"/>
          <p:cNvSpPr txBox="1"/>
          <p:nvPr/>
        </p:nvSpPr>
        <p:spPr>
          <a:xfrm>
            <a:off x="2396826" y="694174"/>
            <a:ext cx="6685613" cy="3293209"/>
          </a:xfrm>
          <a:prstGeom prst="rect">
            <a:avLst/>
          </a:prstGeom>
          <a:noFill/>
        </p:spPr>
        <p:txBody>
          <a:bodyPr wrap="square" rtlCol="0">
            <a:spAutoFit/>
          </a:bodyPr>
          <a:lstStyle/>
          <a:p>
            <a:pPr algn="ctr"/>
            <a:r>
              <a:rPr lang="en-GB" sz="4400" b="1" dirty="0" smtClean="0">
                <a:latin typeface="Bradley Hand ITC" panose="03070402050302030203" pitchFamily="66" charset="0"/>
              </a:rPr>
              <a:t>Children learn as they play.  Most importantly, in play children learn how to learn. </a:t>
            </a:r>
          </a:p>
          <a:p>
            <a:pPr algn="ctr"/>
            <a:r>
              <a:rPr lang="en-GB" sz="3200" b="1" dirty="0" smtClean="0">
                <a:latin typeface="Bradley Hand ITC" panose="03070402050302030203" pitchFamily="66" charset="0"/>
              </a:rPr>
              <a:t>Fred Donaldson</a:t>
            </a:r>
            <a:endParaRPr lang="en-GB" sz="3200" b="1" dirty="0">
              <a:latin typeface="Bradley Hand ITC" panose="03070402050302030203" pitchFamily="66" charset="0"/>
            </a:endParaRPr>
          </a:p>
        </p:txBody>
      </p:sp>
      <p:grpSp>
        <p:nvGrpSpPr>
          <p:cNvPr id="8" name="Group 7"/>
          <p:cNvGrpSpPr/>
          <p:nvPr/>
        </p:nvGrpSpPr>
        <p:grpSpPr>
          <a:xfrm>
            <a:off x="2561566" y="6004670"/>
            <a:ext cx="6520873" cy="726980"/>
            <a:chOff x="3444908" y="5350108"/>
            <a:chExt cx="6520873" cy="726980"/>
          </a:xfrm>
        </p:grpSpPr>
        <p:sp>
          <p:nvSpPr>
            <p:cNvPr id="9" name="Rectangle 8"/>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t="25969" r="7413"/>
          <a:stretch/>
        </p:blipFill>
        <p:spPr>
          <a:xfrm>
            <a:off x="7454900" y="3066769"/>
            <a:ext cx="4331317" cy="2597430"/>
          </a:xfrm>
          <a:prstGeom prst="rect">
            <a:avLst/>
          </a:prstGeom>
          <a:ln w="28575">
            <a:solidFill>
              <a:schemeClr val="tx1"/>
            </a:solidFill>
          </a:ln>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l="12778" t="10742" r="9722" b="4630"/>
          <a:stretch/>
        </p:blipFill>
        <p:spPr>
          <a:xfrm rot="21110070">
            <a:off x="778540" y="3109088"/>
            <a:ext cx="3068136" cy="2512792"/>
          </a:xfrm>
          <a:prstGeom prst="rect">
            <a:avLst/>
          </a:prstGeom>
          <a:ln w="28575">
            <a:solidFill>
              <a:schemeClr val="tx1"/>
            </a:solidFill>
          </a:ln>
        </p:spPr>
      </p:pic>
    </p:spTree>
    <p:extLst>
      <p:ext uri="{BB962C8B-B14F-4D97-AF65-F5344CB8AC3E}">
        <p14:creationId xmlns:p14="http://schemas.microsoft.com/office/powerpoint/2010/main" val="4449531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85107" y="87643"/>
            <a:ext cx="1857879" cy="1269898"/>
          </a:xfrm>
          <a:prstGeom prst="rect">
            <a:avLst/>
          </a:prstGeom>
        </p:spPr>
      </p:pic>
      <p:sp>
        <p:nvSpPr>
          <p:cNvPr id="2" name="Rectangle 1"/>
          <p:cNvSpPr/>
          <p:nvPr/>
        </p:nvSpPr>
        <p:spPr>
          <a:xfrm>
            <a:off x="642415" y="76261"/>
            <a:ext cx="1159292" cy="646331"/>
          </a:xfrm>
          <a:prstGeom prst="rect">
            <a:avLst/>
          </a:prstGeom>
        </p:spPr>
        <p:txBody>
          <a:bodyPr wrap="none">
            <a:spAutoFit/>
          </a:bodyPr>
          <a:lstStyle/>
          <a:p>
            <a:r>
              <a:rPr lang="en-GB" sz="3600" dirty="0" smtClean="0">
                <a:latin typeface="Arial Black" panose="020B0A04020102020204" pitchFamily="34" charset="0"/>
              </a:rPr>
              <a:t>Aim</a:t>
            </a:r>
            <a:endParaRPr lang="en-GB" sz="3600" dirty="0">
              <a:latin typeface="Arial Black" panose="020B0A04020102020204" pitchFamily="34" charset="0"/>
            </a:endParaRPr>
          </a:p>
        </p:txBody>
      </p:sp>
      <p:sp>
        <p:nvSpPr>
          <p:cNvPr id="5" name="Rectangle 4"/>
          <p:cNvSpPr/>
          <p:nvPr/>
        </p:nvSpPr>
        <p:spPr>
          <a:xfrm>
            <a:off x="1288352" y="722592"/>
            <a:ext cx="9485745" cy="1569660"/>
          </a:xfrm>
          <a:prstGeom prst="rect">
            <a:avLst/>
          </a:prstGeom>
        </p:spPr>
        <p:txBody>
          <a:bodyPr wrap="square">
            <a:spAutoFit/>
          </a:bodyPr>
          <a:lstStyle/>
          <a:p>
            <a:pPr algn="ctr"/>
            <a:r>
              <a:rPr lang="en-US" sz="3200" dirty="0" smtClean="0">
                <a:solidFill>
                  <a:srgbClr val="251704"/>
                </a:solidFill>
                <a:latin typeface="Century Gothic" panose="020B0502020202020204" pitchFamily="34" charset="0"/>
              </a:rPr>
              <a:t>to </a:t>
            </a:r>
            <a:r>
              <a:rPr lang="en-US" sz="3200" dirty="0">
                <a:solidFill>
                  <a:srgbClr val="251704"/>
                </a:solidFill>
                <a:latin typeface="Century Gothic" panose="020B0502020202020204" pitchFamily="34" charset="0"/>
              </a:rPr>
              <a:t>provide a rich, varied, and inclusive curriculum which harnesses every child’s potential.</a:t>
            </a:r>
            <a:endParaRPr lang="en-GB" sz="3200" dirty="0">
              <a:latin typeface="Century Gothic" panose="020B0502020202020204" pitchFamily="34" charset="0"/>
            </a:endParaRPr>
          </a:p>
        </p:txBody>
      </p:sp>
      <p:grpSp>
        <p:nvGrpSpPr>
          <p:cNvPr id="7" name="Group 6"/>
          <p:cNvGrpSpPr/>
          <p:nvPr/>
        </p:nvGrpSpPr>
        <p:grpSpPr>
          <a:xfrm>
            <a:off x="2576690" y="6042836"/>
            <a:ext cx="6520873" cy="726980"/>
            <a:chOff x="3444908" y="5350108"/>
            <a:chExt cx="6520873" cy="726980"/>
          </a:xfrm>
        </p:grpSpPr>
        <p:sp>
          <p:nvSpPr>
            <p:cNvPr id="8" name="Rectangle 7"/>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168379">
            <a:off x="9275832" y="2001931"/>
            <a:ext cx="2577214" cy="1932910"/>
          </a:xfrm>
          <a:prstGeom prst="rect">
            <a:avLst/>
          </a:prstGeom>
          <a:ln w="28575">
            <a:solidFill>
              <a:schemeClr val="tx1"/>
            </a:solidFill>
          </a:ln>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4814616">
            <a:off x="92661" y="2468252"/>
            <a:ext cx="2838890" cy="2129168"/>
          </a:xfrm>
          <a:prstGeom prst="rect">
            <a:avLst/>
          </a:prstGeom>
          <a:ln w="28575">
            <a:solidFill>
              <a:schemeClr val="tx1"/>
            </a:solidFill>
          </a:ln>
        </p:spPr>
      </p:pic>
      <p:pic>
        <p:nvPicPr>
          <p:cNvPr id="13" name="Picture 12" descr="C:\Users\dpearce30.312\Desktop\photos\IMG_3092.JPG"/>
          <p:cNvPicPr/>
          <p:nvPr/>
        </p:nvPicPr>
        <p:blipFill rotWithShape="1">
          <a:blip r:embed="rId5" cstate="print">
            <a:extLst>
              <a:ext uri="{28A0092B-C50C-407E-A947-70E740481C1C}">
                <a14:useLocalDpi xmlns:a14="http://schemas.microsoft.com/office/drawing/2010/main" val="0"/>
              </a:ext>
            </a:extLst>
          </a:blip>
          <a:srcRect t="25635" r="3900" b="23970"/>
          <a:stretch/>
        </p:blipFill>
        <p:spPr bwMode="auto">
          <a:xfrm>
            <a:off x="3300406" y="3609086"/>
            <a:ext cx="5461635" cy="2147570"/>
          </a:xfrm>
          <a:prstGeom prst="rect">
            <a:avLst/>
          </a:prstGeom>
          <a:noFill/>
          <a:ln w="19050">
            <a:solidFill>
              <a:schemeClr val="tx1"/>
            </a:solid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5552217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47070" y="218813"/>
            <a:ext cx="6770256" cy="5632311"/>
          </a:xfrm>
          <a:prstGeom prst="rect">
            <a:avLst/>
          </a:prstGeom>
          <a:noFill/>
        </p:spPr>
        <p:txBody>
          <a:bodyPr wrap="square" rtlCol="0">
            <a:spAutoFit/>
          </a:bodyPr>
          <a:lstStyle/>
          <a:p>
            <a:r>
              <a:rPr lang="en-GB" sz="6000" dirty="0" smtClean="0">
                <a:solidFill>
                  <a:srgbClr val="FF6600"/>
                </a:solidFill>
                <a:latin typeface="Arial Black" panose="020B0A04020102020204" pitchFamily="34" charset="0"/>
              </a:rPr>
              <a:t>A</a:t>
            </a:r>
            <a:r>
              <a:rPr lang="en-GB" sz="4800" dirty="0" smtClean="0">
                <a:latin typeface="Arial Black" panose="020B0A04020102020204" pitchFamily="34" charset="0"/>
              </a:rPr>
              <a:t>mbition</a:t>
            </a:r>
          </a:p>
          <a:p>
            <a:r>
              <a:rPr lang="en-GB" sz="6000" dirty="0" smtClean="0">
                <a:solidFill>
                  <a:srgbClr val="FF0000"/>
                </a:solidFill>
                <a:latin typeface="Arial Black" panose="020B0A04020102020204" pitchFamily="34" charset="0"/>
              </a:rPr>
              <a:t>T</a:t>
            </a:r>
            <a:r>
              <a:rPr lang="en-GB" sz="4800" dirty="0" smtClean="0">
                <a:latin typeface="Arial Black" panose="020B0A04020102020204" pitchFamily="34" charset="0"/>
              </a:rPr>
              <a:t>ogetherness</a:t>
            </a:r>
          </a:p>
          <a:p>
            <a:r>
              <a:rPr lang="en-GB" sz="6000" dirty="0" smtClean="0">
                <a:solidFill>
                  <a:srgbClr val="00B050"/>
                </a:solidFill>
                <a:latin typeface="Arial Black" panose="020B0A04020102020204" pitchFamily="34" charset="0"/>
              </a:rPr>
              <a:t>O</a:t>
            </a:r>
            <a:r>
              <a:rPr lang="en-GB" sz="4800" dirty="0" smtClean="0">
                <a:latin typeface="Arial Black" panose="020B0A04020102020204" pitchFamily="34" charset="0"/>
              </a:rPr>
              <a:t>pportunity</a:t>
            </a:r>
          </a:p>
          <a:p>
            <a:r>
              <a:rPr lang="en-GB" sz="6000" dirty="0" smtClean="0">
                <a:solidFill>
                  <a:srgbClr val="FFFF00"/>
                </a:solidFill>
                <a:latin typeface="Arial Black" panose="020B0A04020102020204" pitchFamily="34" charset="0"/>
              </a:rPr>
              <a:t>R</a:t>
            </a:r>
            <a:r>
              <a:rPr lang="en-GB" sz="4800" dirty="0" smtClean="0">
                <a:latin typeface="Arial Black" panose="020B0A04020102020204" pitchFamily="34" charset="0"/>
              </a:rPr>
              <a:t>espect</a:t>
            </a:r>
          </a:p>
          <a:p>
            <a:r>
              <a:rPr lang="en-GB" sz="6000" dirty="0" smtClean="0">
                <a:solidFill>
                  <a:srgbClr val="FF6600"/>
                </a:solidFill>
                <a:latin typeface="Arial Black" panose="020B0A04020102020204" pitchFamily="34" charset="0"/>
              </a:rPr>
              <a:t>C</a:t>
            </a:r>
            <a:r>
              <a:rPr lang="en-GB" sz="4800" dirty="0" smtClean="0">
                <a:latin typeface="Arial Black" panose="020B0A04020102020204" pitchFamily="34" charset="0"/>
              </a:rPr>
              <a:t>uriosity</a:t>
            </a:r>
          </a:p>
          <a:p>
            <a:r>
              <a:rPr lang="en-GB" sz="6000" dirty="0" smtClean="0">
                <a:solidFill>
                  <a:srgbClr val="0070C0"/>
                </a:solidFill>
                <a:latin typeface="Arial Black" panose="020B0A04020102020204" pitchFamily="34" charset="0"/>
              </a:rPr>
              <a:t>H</a:t>
            </a:r>
            <a:r>
              <a:rPr lang="en-GB" sz="4800" dirty="0" smtClean="0">
                <a:latin typeface="Arial Black" panose="020B0A04020102020204" pitchFamily="34" charset="0"/>
              </a:rPr>
              <a:t>appiness</a:t>
            </a:r>
            <a:endParaRPr lang="en-GB" sz="4800" dirty="0">
              <a:latin typeface="Arial Black" panose="020B0A040201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2916" y="82733"/>
            <a:ext cx="2163191" cy="1478362"/>
          </a:xfrm>
          <a:prstGeom prst="rect">
            <a:avLst/>
          </a:prstGeom>
        </p:spPr>
      </p:pic>
      <p:sp>
        <p:nvSpPr>
          <p:cNvPr id="6" name="TextBox 5"/>
          <p:cNvSpPr txBox="1"/>
          <p:nvPr/>
        </p:nvSpPr>
        <p:spPr>
          <a:xfrm>
            <a:off x="313885" y="82733"/>
            <a:ext cx="7527636" cy="646331"/>
          </a:xfrm>
          <a:prstGeom prst="rect">
            <a:avLst/>
          </a:prstGeom>
          <a:noFill/>
        </p:spPr>
        <p:txBody>
          <a:bodyPr wrap="square" rtlCol="0">
            <a:spAutoFit/>
          </a:bodyPr>
          <a:lstStyle/>
          <a:p>
            <a:r>
              <a:rPr lang="en-GB" sz="3600" dirty="0" smtClean="0"/>
              <a:t>Vision</a:t>
            </a:r>
            <a:endParaRPr lang="en-GB" sz="3600" dirty="0"/>
          </a:p>
        </p:txBody>
      </p:sp>
      <p:grpSp>
        <p:nvGrpSpPr>
          <p:cNvPr id="7" name="Group 6"/>
          <p:cNvGrpSpPr/>
          <p:nvPr/>
        </p:nvGrpSpPr>
        <p:grpSpPr>
          <a:xfrm>
            <a:off x="2493562" y="5987204"/>
            <a:ext cx="6520873" cy="726980"/>
            <a:chOff x="3444908" y="5350108"/>
            <a:chExt cx="6520873" cy="726980"/>
          </a:xfrm>
        </p:grpSpPr>
        <p:sp>
          <p:nvSpPr>
            <p:cNvPr id="8" name="Rectangle 7"/>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8761446" y="3054096"/>
            <a:ext cx="3001720" cy="2336082"/>
          </a:xfrm>
          <a:prstGeom prst="rect">
            <a:avLst/>
          </a:prstGeom>
          <a:ln w="19050">
            <a:solidFill>
              <a:schemeClr val="tx1"/>
            </a:solidFill>
          </a:ln>
        </p:spPr>
      </p:pic>
      <p:pic>
        <p:nvPicPr>
          <p:cNvPr id="10" name="Picture 9" descr="C:\Users\dpearce30.312\Desktop\photos\IMG_0378.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31484" y="2544266"/>
            <a:ext cx="2737677" cy="1910250"/>
          </a:xfrm>
          <a:prstGeom prst="rect">
            <a:avLst/>
          </a:prstGeom>
          <a:noFill/>
          <a:ln w="19050">
            <a:solidFill>
              <a:schemeClr val="tx1"/>
            </a:solidFill>
          </a:ln>
        </p:spPr>
      </p:pic>
    </p:spTree>
    <p:extLst>
      <p:ext uri="{BB962C8B-B14F-4D97-AF65-F5344CB8AC3E}">
        <p14:creationId xmlns:p14="http://schemas.microsoft.com/office/powerpoint/2010/main" val="16953647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04582" y="110920"/>
            <a:ext cx="1982316" cy="1354954"/>
          </a:xfrm>
          <a:prstGeom prst="rect">
            <a:avLst/>
          </a:prstGeom>
        </p:spPr>
      </p:pic>
      <p:sp>
        <p:nvSpPr>
          <p:cNvPr id="2" name="Rectangle 1"/>
          <p:cNvSpPr/>
          <p:nvPr/>
        </p:nvSpPr>
        <p:spPr>
          <a:xfrm>
            <a:off x="421500" y="253793"/>
            <a:ext cx="2487669" cy="369332"/>
          </a:xfrm>
          <a:prstGeom prst="rect">
            <a:avLst/>
          </a:prstGeom>
        </p:spPr>
        <p:txBody>
          <a:bodyPr wrap="none">
            <a:spAutoFit/>
          </a:bodyPr>
          <a:lstStyle/>
          <a:p>
            <a:r>
              <a:rPr lang="en-GB" dirty="0" smtClean="0">
                <a:latin typeface="Arial Black" panose="020B0A04020102020204" pitchFamily="34" charset="0"/>
              </a:rPr>
              <a:t>Enriched Learning</a:t>
            </a:r>
            <a:endParaRPr lang="en-GB" dirty="0">
              <a:latin typeface="Arial Black" panose="020B0A04020102020204" pitchFamily="34" charset="0"/>
            </a:endParaRPr>
          </a:p>
        </p:txBody>
      </p:sp>
      <p:grpSp>
        <p:nvGrpSpPr>
          <p:cNvPr id="5" name="Group 4"/>
          <p:cNvGrpSpPr/>
          <p:nvPr/>
        </p:nvGrpSpPr>
        <p:grpSpPr>
          <a:xfrm>
            <a:off x="4574867" y="5968944"/>
            <a:ext cx="6520873" cy="726980"/>
            <a:chOff x="3444908" y="5350108"/>
            <a:chExt cx="6520873" cy="726980"/>
          </a:xfrm>
        </p:grpSpPr>
        <p:sp>
          <p:nvSpPr>
            <p:cNvPr id="6" name="Rectangle 5"/>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750867">
            <a:off x="407340" y="4273411"/>
            <a:ext cx="2600147" cy="1950111"/>
          </a:xfrm>
          <a:prstGeom prst="rect">
            <a:avLst/>
          </a:prstGeom>
          <a:ln w="19050">
            <a:solidFill>
              <a:schemeClr val="tx1"/>
            </a:solidFill>
          </a:ln>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6243060">
            <a:off x="8644314" y="2300731"/>
            <a:ext cx="3214489" cy="2410867"/>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5401196" y="224929"/>
            <a:ext cx="3060373" cy="2295280"/>
          </a:xfrm>
          <a:prstGeom prst="rect">
            <a:avLst/>
          </a:prstGeom>
        </p:spPr>
      </p:pic>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81846" y="1314161"/>
            <a:ext cx="2676338" cy="2007254"/>
          </a:xfrm>
          <a:prstGeom prst="rect">
            <a:avLst/>
          </a:prstGeom>
        </p:spPr>
      </p:pic>
      <p:pic>
        <p:nvPicPr>
          <p:cNvPr id="18" name="Picture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4587089" y="3239879"/>
            <a:ext cx="2679192" cy="2009394"/>
          </a:xfrm>
          <a:prstGeom prst="rect">
            <a:avLst/>
          </a:prstGeom>
          <a:ln w="19050">
            <a:solidFill>
              <a:schemeClr val="tx1"/>
            </a:solidFill>
          </a:ln>
        </p:spPr>
      </p:pic>
    </p:spTree>
    <p:extLst>
      <p:ext uri="{BB962C8B-B14F-4D97-AF65-F5344CB8AC3E}">
        <p14:creationId xmlns:p14="http://schemas.microsoft.com/office/powerpoint/2010/main" val="21868021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04582" y="110920"/>
            <a:ext cx="1982316" cy="1354954"/>
          </a:xfrm>
          <a:prstGeom prst="rect">
            <a:avLst/>
          </a:prstGeom>
        </p:spPr>
      </p:pic>
      <p:sp>
        <p:nvSpPr>
          <p:cNvPr id="2" name="Rectangle 1"/>
          <p:cNvSpPr/>
          <p:nvPr/>
        </p:nvSpPr>
        <p:spPr>
          <a:xfrm>
            <a:off x="486084" y="163350"/>
            <a:ext cx="1969450" cy="369332"/>
          </a:xfrm>
          <a:prstGeom prst="rect">
            <a:avLst/>
          </a:prstGeom>
        </p:spPr>
        <p:txBody>
          <a:bodyPr wrap="none">
            <a:spAutoFit/>
          </a:bodyPr>
          <a:lstStyle/>
          <a:p>
            <a:r>
              <a:rPr lang="en-GB" dirty="0" smtClean="0">
                <a:latin typeface="Arial Black" panose="020B0A04020102020204" pitchFamily="34" charset="0"/>
              </a:rPr>
              <a:t>Out and about</a:t>
            </a:r>
            <a:endParaRPr lang="en-GB" dirty="0">
              <a:latin typeface="Arial Black" panose="020B0A04020102020204" pitchFamily="34" charset="0"/>
            </a:endParaRPr>
          </a:p>
        </p:txBody>
      </p:sp>
      <p:grpSp>
        <p:nvGrpSpPr>
          <p:cNvPr id="4" name="Group 3"/>
          <p:cNvGrpSpPr/>
          <p:nvPr/>
        </p:nvGrpSpPr>
        <p:grpSpPr>
          <a:xfrm>
            <a:off x="3177053" y="5950472"/>
            <a:ext cx="6520873" cy="726980"/>
            <a:chOff x="3444908" y="5350108"/>
            <a:chExt cx="6520873" cy="726980"/>
          </a:xfrm>
        </p:grpSpPr>
        <p:sp>
          <p:nvSpPr>
            <p:cNvPr id="5" name="Rectangle 4"/>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81673" y="3169279"/>
            <a:ext cx="3445818" cy="2584364"/>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567156" y="268508"/>
            <a:ext cx="2394731" cy="2394731"/>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69431" y="3264408"/>
            <a:ext cx="2973804" cy="2230353"/>
          </a:xfrm>
          <a:prstGeom prst="rect">
            <a:avLst/>
          </a:prstGeom>
        </p:spPr>
      </p:pic>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70784" y="2823888"/>
            <a:ext cx="3573238" cy="2679929"/>
          </a:xfrm>
          <a:prstGeom prst="rect">
            <a:avLst/>
          </a:prstGeom>
        </p:spPr>
      </p:pic>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5400000">
            <a:off x="7424340" y="472939"/>
            <a:ext cx="2476714" cy="1857536"/>
          </a:xfrm>
          <a:prstGeom prst="rect">
            <a:avLst/>
          </a:prstGeom>
        </p:spPr>
      </p:pic>
    </p:spTree>
    <p:extLst>
      <p:ext uri="{BB962C8B-B14F-4D97-AF65-F5344CB8AC3E}">
        <p14:creationId xmlns:p14="http://schemas.microsoft.com/office/powerpoint/2010/main" val="35888682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8551" y="110317"/>
            <a:ext cx="9476509" cy="646331"/>
          </a:xfrm>
          <a:prstGeom prst="rect">
            <a:avLst/>
          </a:prstGeom>
          <a:noFill/>
        </p:spPr>
        <p:txBody>
          <a:bodyPr wrap="square" rtlCol="0">
            <a:spAutoFit/>
          </a:bodyPr>
          <a:lstStyle/>
          <a:p>
            <a:r>
              <a:rPr lang="en-GB" sz="3600" dirty="0" smtClean="0">
                <a:latin typeface="Arial Black" panose="020B0A04020102020204" pitchFamily="34" charset="0"/>
              </a:rPr>
              <a:t>Essential Items</a:t>
            </a:r>
            <a:endParaRPr lang="en-GB" sz="3600" dirty="0">
              <a:latin typeface="Arial Black" panose="020B0A04020102020204" pitchFamily="34" charset="0"/>
            </a:endParaRPr>
          </a:p>
        </p:txBody>
      </p:sp>
      <p:pic>
        <p:nvPicPr>
          <p:cNvPr id="3" name="Picture 2"/>
          <p:cNvPicPr>
            <a:picLocks noChangeAspect="1"/>
          </p:cNvPicPr>
          <p:nvPr/>
        </p:nvPicPr>
        <p:blipFill>
          <a:blip r:embed="rId2"/>
          <a:stretch>
            <a:fillRect/>
          </a:stretch>
        </p:blipFill>
        <p:spPr>
          <a:xfrm>
            <a:off x="10007028" y="267335"/>
            <a:ext cx="1985533" cy="1357153"/>
          </a:xfrm>
          <a:prstGeom prst="rect">
            <a:avLst/>
          </a:prstGeom>
        </p:spPr>
      </p:pic>
      <p:sp>
        <p:nvSpPr>
          <p:cNvPr id="5" name="TextBox 4"/>
          <p:cNvSpPr txBox="1"/>
          <p:nvPr/>
        </p:nvSpPr>
        <p:spPr>
          <a:xfrm>
            <a:off x="2347148" y="1755505"/>
            <a:ext cx="9645413" cy="3539430"/>
          </a:xfrm>
          <a:prstGeom prst="rect">
            <a:avLst/>
          </a:prstGeom>
          <a:noFill/>
        </p:spPr>
        <p:txBody>
          <a:bodyPr wrap="square" rtlCol="0">
            <a:spAutoFit/>
          </a:bodyPr>
          <a:lstStyle/>
          <a:p>
            <a:pPr marL="285750" indent="-285750">
              <a:buFont typeface="Arial" panose="020B0604020202020204" pitchFamily="34" charset="0"/>
              <a:buChar char="•"/>
            </a:pPr>
            <a:r>
              <a:rPr lang="en-GB" sz="3200" dirty="0" smtClean="0"/>
              <a:t>All items clearly labelled</a:t>
            </a:r>
          </a:p>
          <a:p>
            <a:pPr marL="285750" indent="-285750">
              <a:buFont typeface="Arial" panose="020B0604020202020204" pitchFamily="34" charset="0"/>
              <a:buChar char="•"/>
            </a:pPr>
            <a:r>
              <a:rPr lang="en-GB" sz="3200" dirty="0" smtClean="0"/>
              <a:t>School Uniform (black school shoes)</a:t>
            </a:r>
            <a:endParaRPr lang="en-GB" sz="3200" dirty="0"/>
          </a:p>
          <a:p>
            <a:pPr marL="285750" indent="-285750">
              <a:buFont typeface="Arial" panose="020B0604020202020204" pitchFamily="34" charset="0"/>
              <a:buChar char="•"/>
            </a:pPr>
            <a:r>
              <a:rPr lang="en-GB" sz="3200" dirty="0" smtClean="0"/>
              <a:t>Spare change of clothes (including socks)</a:t>
            </a:r>
          </a:p>
          <a:p>
            <a:pPr marL="285750" indent="-285750">
              <a:buFont typeface="Arial" panose="020B0604020202020204" pitchFamily="34" charset="0"/>
              <a:buChar char="•"/>
            </a:pPr>
            <a:r>
              <a:rPr lang="en-GB" sz="3200" dirty="0" smtClean="0"/>
              <a:t>Lady </a:t>
            </a:r>
            <a:r>
              <a:rPr lang="en-GB" sz="3200" dirty="0" err="1" smtClean="0"/>
              <a:t>Bankes</a:t>
            </a:r>
            <a:r>
              <a:rPr lang="en-GB" sz="3200" dirty="0" smtClean="0"/>
              <a:t> book bag</a:t>
            </a:r>
          </a:p>
          <a:p>
            <a:pPr marL="285750" indent="-285750">
              <a:buFont typeface="Arial" panose="020B0604020202020204" pitchFamily="34" charset="0"/>
              <a:buChar char="•"/>
            </a:pPr>
            <a:r>
              <a:rPr lang="en-GB" sz="3200" dirty="0" smtClean="0"/>
              <a:t>Reusable water bottle</a:t>
            </a:r>
          </a:p>
          <a:p>
            <a:pPr marL="285750" indent="-285750">
              <a:buFont typeface="Arial" panose="020B0604020202020204" pitchFamily="34" charset="0"/>
              <a:buChar char="•"/>
            </a:pPr>
            <a:r>
              <a:rPr lang="en-GB" sz="3200" dirty="0" smtClean="0"/>
              <a:t>Sun hat in summer and winter wear for winter</a:t>
            </a:r>
          </a:p>
          <a:p>
            <a:pPr marL="285750" indent="-285750">
              <a:buFont typeface="Arial" panose="020B0604020202020204" pitchFamily="34" charset="0"/>
              <a:buChar char="•"/>
            </a:pPr>
            <a:r>
              <a:rPr lang="en-GB" sz="3200" dirty="0" smtClean="0"/>
              <a:t>Welly boots (clearly named)</a:t>
            </a:r>
            <a:endParaRPr lang="en-GB" sz="3200" dirty="0"/>
          </a:p>
        </p:txBody>
      </p:sp>
      <p:grpSp>
        <p:nvGrpSpPr>
          <p:cNvPr id="6" name="Group 5"/>
          <p:cNvGrpSpPr/>
          <p:nvPr/>
        </p:nvGrpSpPr>
        <p:grpSpPr>
          <a:xfrm>
            <a:off x="3269417" y="5996654"/>
            <a:ext cx="6520873" cy="726980"/>
            <a:chOff x="3444908" y="5350108"/>
            <a:chExt cx="6520873" cy="726980"/>
          </a:xfrm>
        </p:grpSpPr>
        <p:sp>
          <p:nvSpPr>
            <p:cNvPr id="7" name="Rectangle 6"/>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31898373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1480" y="52473"/>
            <a:ext cx="9476509" cy="646331"/>
          </a:xfrm>
          <a:prstGeom prst="rect">
            <a:avLst/>
          </a:prstGeom>
          <a:noFill/>
        </p:spPr>
        <p:txBody>
          <a:bodyPr wrap="square" rtlCol="0">
            <a:spAutoFit/>
          </a:bodyPr>
          <a:lstStyle/>
          <a:p>
            <a:r>
              <a:rPr lang="en-GB" sz="3600" dirty="0" smtClean="0">
                <a:latin typeface="Arial Black" panose="020B0A04020102020204" pitchFamily="34" charset="0"/>
              </a:rPr>
              <a:t>The School Day</a:t>
            </a:r>
            <a:endParaRPr lang="en-GB" sz="3600" dirty="0">
              <a:latin typeface="Arial Black" panose="020B0A04020102020204" pitchFamily="34" charset="0"/>
            </a:endParaRPr>
          </a:p>
        </p:txBody>
      </p:sp>
      <p:sp>
        <p:nvSpPr>
          <p:cNvPr id="5" name="TextBox 4"/>
          <p:cNvSpPr txBox="1"/>
          <p:nvPr/>
        </p:nvSpPr>
        <p:spPr>
          <a:xfrm>
            <a:off x="1816667" y="1561094"/>
            <a:ext cx="9958357" cy="3539430"/>
          </a:xfrm>
          <a:prstGeom prst="rect">
            <a:avLst/>
          </a:prstGeom>
          <a:noFill/>
        </p:spPr>
        <p:txBody>
          <a:bodyPr wrap="square" rtlCol="0">
            <a:spAutoFit/>
          </a:bodyPr>
          <a:lstStyle/>
          <a:p>
            <a:pPr marL="285750" indent="-285750">
              <a:buFont typeface="Arial" panose="020B0604020202020204" pitchFamily="34" charset="0"/>
              <a:buChar char="•"/>
            </a:pPr>
            <a:r>
              <a:rPr lang="en-GB" sz="3200" dirty="0" smtClean="0">
                <a:latin typeface="+mj-lt"/>
                <a:cs typeface="Arial" panose="020B0604020202020204" pitchFamily="34" charset="0"/>
              </a:rPr>
              <a:t>School day from 8:30am – 3pm</a:t>
            </a:r>
          </a:p>
          <a:p>
            <a:pPr marL="285750" indent="-285750">
              <a:buFont typeface="Arial" panose="020B0604020202020204" pitchFamily="34" charset="0"/>
              <a:buChar char="•"/>
            </a:pPr>
            <a:r>
              <a:rPr lang="en-GB" sz="3200" dirty="0" smtClean="0">
                <a:latin typeface="+mj-lt"/>
                <a:cs typeface="Arial" panose="020B0604020202020204" pitchFamily="34" charset="0"/>
              </a:rPr>
              <a:t>Soft start from 8:30- 8:45 (Funky Fingers)</a:t>
            </a:r>
          </a:p>
          <a:p>
            <a:pPr marL="285750" indent="-285750">
              <a:buFont typeface="Arial" panose="020B0604020202020204" pitchFamily="34" charset="0"/>
              <a:buChar char="•"/>
            </a:pPr>
            <a:r>
              <a:rPr lang="en-GB" sz="3200" dirty="0" smtClean="0">
                <a:latin typeface="+mj-lt"/>
                <a:cs typeface="Arial" panose="020B0604020202020204" pitchFamily="34" charset="0"/>
              </a:rPr>
              <a:t>Prompt start at 8:45am</a:t>
            </a:r>
          </a:p>
          <a:p>
            <a:pPr marL="285750" indent="-285750">
              <a:buFont typeface="Arial" panose="020B0604020202020204" pitchFamily="34" charset="0"/>
              <a:buChar char="•"/>
            </a:pPr>
            <a:r>
              <a:rPr lang="en-GB" sz="3200" dirty="0" smtClean="0">
                <a:latin typeface="+mj-lt"/>
                <a:cs typeface="Arial" panose="020B0604020202020204" pitchFamily="34" charset="0"/>
              </a:rPr>
              <a:t>Children enter from front playground, which is situated at the front of school</a:t>
            </a:r>
          </a:p>
          <a:p>
            <a:pPr marL="285750" indent="-285750">
              <a:buFont typeface="Arial" panose="020B0604020202020204" pitchFamily="34" charset="0"/>
              <a:buChar char="•"/>
            </a:pPr>
            <a:r>
              <a:rPr lang="en-GB" sz="3200" dirty="0" smtClean="0">
                <a:latin typeface="+mj-lt"/>
                <a:cs typeface="Arial" panose="020B0604020202020204" pitchFamily="34" charset="0"/>
              </a:rPr>
              <a:t>Children will get picked up outside classroom in the Reception playground</a:t>
            </a:r>
            <a:endParaRPr lang="en-GB" sz="3200" dirty="0">
              <a:latin typeface="+mj-lt"/>
              <a:cs typeface="Arial" panose="020B06040202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2916" y="82733"/>
            <a:ext cx="2163191" cy="1478362"/>
          </a:xfrm>
          <a:prstGeom prst="rect">
            <a:avLst/>
          </a:prstGeom>
        </p:spPr>
      </p:pic>
      <p:grpSp>
        <p:nvGrpSpPr>
          <p:cNvPr id="7" name="Group 6"/>
          <p:cNvGrpSpPr/>
          <p:nvPr/>
        </p:nvGrpSpPr>
        <p:grpSpPr>
          <a:xfrm>
            <a:off x="3241707" y="5962814"/>
            <a:ext cx="6520873" cy="726980"/>
            <a:chOff x="3444908" y="5350108"/>
            <a:chExt cx="6520873" cy="726980"/>
          </a:xfrm>
        </p:grpSpPr>
        <p:sp>
          <p:nvSpPr>
            <p:cNvPr id="8" name="Rectangle 7"/>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780755">
            <a:off x="142726" y="4589771"/>
            <a:ext cx="2281068" cy="1710801"/>
          </a:xfrm>
          <a:prstGeom prst="rect">
            <a:avLst/>
          </a:prstGeom>
          <a:ln w="19050">
            <a:solidFill>
              <a:schemeClr val="tx1"/>
            </a:solidFill>
          </a:ln>
        </p:spPr>
      </p:pic>
    </p:spTree>
    <p:extLst>
      <p:ext uri="{BB962C8B-B14F-4D97-AF65-F5344CB8AC3E}">
        <p14:creationId xmlns:p14="http://schemas.microsoft.com/office/powerpoint/2010/main" val="23900982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04582" y="110920"/>
            <a:ext cx="1982316" cy="1354954"/>
          </a:xfrm>
          <a:prstGeom prst="rect">
            <a:avLst/>
          </a:prstGeom>
        </p:spPr>
      </p:pic>
      <p:sp>
        <p:nvSpPr>
          <p:cNvPr id="2" name="Rectangle 1"/>
          <p:cNvSpPr/>
          <p:nvPr/>
        </p:nvSpPr>
        <p:spPr>
          <a:xfrm>
            <a:off x="616959" y="233279"/>
            <a:ext cx="1056700" cy="369332"/>
          </a:xfrm>
          <a:prstGeom prst="rect">
            <a:avLst/>
          </a:prstGeom>
        </p:spPr>
        <p:txBody>
          <a:bodyPr wrap="none">
            <a:spAutoFit/>
          </a:bodyPr>
          <a:lstStyle/>
          <a:p>
            <a:r>
              <a:rPr lang="en-GB" dirty="0">
                <a:latin typeface="Arial Black" panose="020B0A04020102020204" pitchFamily="34" charset="0"/>
              </a:rPr>
              <a:t>Photos</a:t>
            </a:r>
          </a:p>
        </p:txBody>
      </p:sp>
      <p:grpSp>
        <p:nvGrpSpPr>
          <p:cNvPr id="4" name="Group 3"/>
          <p:cNvGrpSpPr/>
          <p:nvPr/>
        </p:nvGrpSpPr>
        <p:grpSpPr>
          <a:xfrm>
            <a:off x="3361781" y="6033599"/>
            <a:ext cx="6520873" cy="726980"/>
            <a:chOff x="3444908" y="5350108"/>
            <a:chExt cx="6520873" cy="726980"/>
          </a:xfrm>
        </p:grpSpPr>
        <p:sp>
          <p:nvSpPr>
            <p:cNvPr id="5" name="Rectangle 4"/>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704498">
            <a:off x="1885986" y="658030"/>
            <a:ext cx="2951589" cy="2213691"/>
          </a:xfrm>
          <a:prstGeom prst="rect">
            <a:avLst/>
          </a:prstGeom>
          <a:ln w="28575">
            <a:solidFill>
              <a:schemeClr val="tx1"/>
            </a:solidFill>
          </a:ln>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31217">
            <a:off x="7723121" y="223955"/>
            <a:ext cx="2288323" cy="3051097"/>
          </a:xfrm>
          <a:prstGeom prst="rect">
            <a:avLst/>
          </a:prstGeom>
          <a:ln w="28575">
            <a:solidFill>
              <a:schemeClr val="tx1"/>
            </a:solidFill>
          </a:ln>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9557671" y="3461531"/>
            <a:ext cx="2599861" cy="1949896"/>
          </a:xfrm>
          <a:prstGeom prst="rect">
            <a:avLst/>
          </a:prstGeom>
          <a:ln w="28575">
            <a:solidFill>
              <a:schemeClr val="tx1"/>
            </a:solidFill>
          </a:ln>
        </p:spPr>
      </p:pic>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4561923" y="3451446"/>
            <a:ext cx="3239458" cy="2429594"/>
          </a:xfrm>
          <a:prstGeom prst="rect">
            <a:avLst/>
          </a:prstGeom>
          <a:ln w="28575">
            <a:solidFill>
              <a:schemeClr val="tx1"/>
            </a:solidFill>
          </a:ln>
        </p:spPr>
      </p:pic>
      <p:pic>
        <p:nvPicPr>
          <p:cNvPr id="12" name="Picture 11" descr="C:\Users\dpearce30.312\Desktop\photos\IMG_0225.JPG"/>
          <p:cNvPicPr/>
          <p:nvPr/>
        </p:nvPicPr>
        <p:blipFill>
          <a:blip r:embed="rId7" cstate="print">
            <a:extLst>
              <a:ext uri="{28A0092B-C50C-407E-A947-70E740481C1C}">
                <a14:useLocalDpi xmlns:a14="http://schemas.microsoft.com/office/drawing/2010/main" val="0"/>
              </a:ext>
            </a:extLst>
          </a:blip>
          <a:srcRect/>
          <a:stretch>
            <a:fillRect/>
          </a:stretch>
        </p:blipFill>
        <p:spPr bwMode="auto">
          <a:xfrm rot="4749938">
            <a:off x="344254" y="4075564"/>
            <a:ext cx="2478114" cy="2035489"/>
          </a:xfrm>
          <a:prstGeom prst="rect">
            <a:avLst/>
          </a:prstGeom>
          <a:noFill/>
          <a:ln>
            <a:noFill/>
          </a:ln>
        </p:spPr>
      </p:pic>
    </p:spTree>
    <p:extLst>
      <p:ext uri="{BB962C8B-B14F-4D97-AF65-F5344CB8AC3E}">
        <p14:creationId xmlns:p14="http://schemas.microsoft.com/office/powerpoint/2010/main" val="12602075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55307" y="1536298"/>
            <a:ext cx="10962807" cy="2677656"/>
          </a:xfrm>
          <a:prstGeom prst="rect">
            <a:avLst/>
          </a:prstGeom>
        </p:spPr>
        <p:txBody>
          <a:bodyPr wrap="square">
            <a:spAutoFit/>
          </a:bodyPr>
          <a:lstStyle/>
          <a:p>
            <a:pPr marL="342900" indent="-342900" algn="ctr">
              <a:buFont typeface="Arial" panose="020B0604020202020204" pitchFamily="34" charset="0"/>
              <a:buChar char="•"/>
            </a:pPr>
            <a:r>
              <a:rPr lang="en-US" sz="2400" dirty="0" smtClean="0">
                <a:latin typeface="+mj-lt"/>
                <a:cs typeface="Arial" panose="020B0604020202020204" pitchFamily="34" charset="0"/>
              </a:rPr>
              <a:t>teaches </a:t>
            </a:r>
            <a:r>
              <a:rPr lang="en-US" sz="2400" dirty="0">
                <a:latin typeface="+mj-lt"/>
                <a:cs typeface="Arial" panose="020B0604020202020204" pitchFamily="34" charset="0"/>
              </a:rPr>
              <a:t>children to </a:t>
            </a:r>
            <a:r>
              <a:rPr lang="en-US" sz="2400" dirty="0" smtClean="0">
                <a:latin typeface="+mj-lt"/>
                <a:cs typeface="Arial" panose="020B0604020202020204" pitchFamily="34" charset="0"/>
              </a:rPr>
              <a:t>read, </a:t>
            </a:r>
            <a:r>
              <a:rPr lang="en-US" sz="2400" dirty="0">
                <a:latin typeface="+mj-lt"/>
                <a:cs typeface="Arial" panose="020B0604020202020204" pitchFamily="34" charset="0"/>
              </a:rPr>
              <a:t>using the skill of decoding and blending sounds together to form </a:t>
            </a:r>
            <a:r>
              <a:rPr lang="en-US" sz="2400" dirty="0" smtClean="0">
                <a:latin typeface="+mj-lt"/>
                <a:cs typeface="Arial" panose="020B0604020202020204" pitchFamily="34" charset="0"/>
              </a:rPr>
              <a:t>words</a:t>
            </a:r>
          </a:p>
          <a:p>
            <a:pPr marL="285750" indent="-285750">
              <a:buFont typeface="Arial" panose="020B0604020202020204" pitchFamily="34" charset="0"/>
              <a:buChar char="•"/>
            </a:pPr>
            <a:endParaRPr lang="en-US" sz="2400" dirty="0" smtClean="0">
              <a:latin typeface="+mj-lt"/>
              <a:cs typeface="Arial" panose="020B0604020202020204" pitchFamily="34" charset="0"/>
            </a:endParaRPr>
          </a:p>
          <a:p>
            <a:pPr marL="285750" indent="-285750">
              <a:buFont typeface="Arial" panose="020B0604020202020204" pitchFamily="34" charset="0"/>
              <a:buChar char="•"/>
            </a:pPr>
            <a:r>
              <a:rPr lang="en-US" sz="2400" dirty="0" smtClean="0">
                <a:latin typeface="+mj-lt"/>
                <a:cs typeface="Arial" panose="020B0604020202020204" pitchFamily="34" charset="0"/>
              </a:rPr>
              <a:t>Daily lessons for the whole class and keep up sessions take place where needed to support all children with the pace of the progressions</a:t>
            </a:r>
            <a:r>
              <a:rPr lang="en-US" sz="2400" dirty="0">
                <a:latin typeface="+mj-lt"/>
                <a:cs typeface="Arial" panose="020B0604020202020204" pitchFamily="34" charset="0"/>
              </a:rPr>
              <a:t/>
            </a:r>
            <a:br>
              <a:rPr lang="en-US" sz="2400" dirty="0">
                <a:latin typeface="+mj-lt"/>
                <a:cs typeface="Arial" panose="020B0604020202020204" pitchFamily="34" charset="0"/>
              </a:rPr>
            </a:br>
            <a:r>
              <a:rPr lang="en-US" sz="2400" dirty="0">
                <a:latin typeface="Arial" panose="020B0604020202020204" pitchFamily="34" charset="0"/>
                <a:cs typeface="Arial" panose="020B0604020202020204" pitchFamily="34" charset="0"/>
              </a:rPr>
              <a:t/>
            </a:r>
            <a:br>
              <a:rPr lang="en-US" sz="2400" dirty="0">
                <a:latin typeface="Arial" panose="020B0604020202020204" pitchFamily="34" charset="0"/>
                <a:cs typeface="Arial" panose="020B0604020202020204" pitchFamily="34" charset="0"/>
              </a:rPr>
            </a:br>
            <a:endParaRPr lang="en-GB" sz="2400" dirty="0">
              <a:latin typeface="Arial" panose="020B0604020202020204" pitchFamily="34" charset="0"/>
              <a:cs typeface="Arial" panose="020B0604020202020204" pitchFamily="34" charset="0"/>
            </a:endParaRPr>
          </a:p>
        </p:txBody>
      </p:sp>
      <p:sp>
        <p:nvSpPr>
          <p:cNvPr id="4" name="Rectangle 3"/>
          <p:cNvSpPr/>
          <p:nvPr/>
        </p:nvSpPr>
        <p:spPr>
          <a:xfrm>
            <a:off x="2715235" y="4668497"/>
            <a:ext cx="6096000" cy="1015663"/>
          </a:xfrm>
          <a:prstGeom prst="rect">
            <a:avLst/>
          </a:prstGeom>
        </p:spPr>
        <p:txBody>
          <a:bodyPr>
            <a:spAutoFit/>
          </a:bodyPr>
          <a:lstStyle/>
          <a:p>
            <a:pPr algn="ctr"/>
            <a:r>
              <a:rPr lang="en-GB" sz="2000" b="1" dirty="0">
                <a:solidFill>
                  <a:srgbClr val="002060"/>
                </a:solidFill>
                <a:latin typeface="Arial Black" panose="020B0A04020102020204" pitchFamily="34" charset="0"/>
                <a:cs typeface="Arial" panose="020B0604020202020204" pitchFamily="34" charset="0"/>
              </a:rPr>
              <a:t>We will arrange a parents meeting for the beginning of September to discuss phonics and reading in more detail. </a:t>
            </a:r>
          </a:p>
        </p:txBody>
      </p:sp>
      <p:sp>
        <p:nvSpPr>
          <p:cNvPr id="5" name="Rectangle 4"/>
          <p:cNvSpPr/>
          <p:nvPr/>
        </p:nvSpPr>
        <p:spPr>
          <a:xfrm>
            <a:off x="409761" y="115653"/>
            <a:ext cx="2185214" cy="646331"/>
          </a:xfrm>
          <a:prstGeom prst="rect">
            <a:avLst/>
          </a:prstGeom>
        </p:spPr>
        <p:txBody>
          <a:bodyPr wrap="none">
            <a:spAutoFit/>
          </a:bodyPr>
          <a:lstStyle/>
          <a:p>
            <a:r>
              <a:rPr lang="en-GB" sz="3600" dirty="0" smtClean="0">
                <a:latin typeface="Arial Black" panose="020B0A04020102020204" pitchFamily="34" charset="0"/>
              </a:rPr>
              <a:t>Phonics</a:t>
            </a:r>
            <a:endParaRPr lang="en-GB" sz="3600" dirty="0">
              <a:latin typeface="Arial Black" panose="020B0A04020102020204" pitchFamily="34"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96953" y="4862694"/>
            <a:ext cx="2921161" cy="1379935"/>
          </a:xfrm>
          <a:prstGeom prst="rect">
            <a:avLst/>
          </a:prstGeom>
        </p:spPr>
      </p:pic>
      <p:sp>
        <p:nvSpPr>
          <p:cNvPr id="7" name="Rectangle 6"/>
          <p:cNvSpPr/>
          <p:nvPr/>
        </p:nvSpPr>
        <p:spPr>
          <a:xfrm>
            <a:off x="4376371" y="618173"/>
            <a:ext cx="3882601" cy="461665"/>
          </a:xfrm>
          <a:prstGeom prst="rect">
            <a:avLst/>
          </a:prstGeom>
        </p:spPr>
        <p:txBody>
          <a:bodyPr wrap="none">
            <a:spAutoFit/>
          </a:bodyPr>
          <a:lstStyle/>
          <a:p>
            <a:pPr algn="ctr"/>
            <a:r>
              <a:rPr lang="en-US" sz="2400" b="1" dirty="0">
                <a:latin typeface="Arial" panose="020B0604020202020204" pitchFamily="34" charset="0"/>
                <a:cs typeface="Arial" panose="020B0604020202020204" pitchFamily="34" charset="0"/>
              </a:rPr>
              <a:t>Little </a:t>
            </a:r>
            <a:r>
              <a:rPr lang="en-US" sz="2400" b="1" dirty="0" err="1">
                <a:latin typeface="Arial" panose="020B0604020202020204" pitchFamily="34" charset="0"/>
                <a:cs typeface="Arial" panose="020B0604020202020204" pitchFamily="34" charset="0"/>
              </a:rPr>
              <a:t>Wandle</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Programme</a:t>
            </a:r>
            <a:endParaRPr lang="en-US" sz="2400" b="1"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3"/>
          <a:stretch>
            <a:fillRect/>
          </a:stretch>
        </p:blipFill>
        <p:spPr>
          <a:xfrm>
            <a:off x="10455564" y="59571"/>
            <a:ext cx="1638597" cy="1120015"/>
          </a:xfrm>
          <a:prstGeom prst="rect">
            <a:avLst/>
          </a:prstGeom>
        </p:spPr>
      </p:pic>
      <p:grpSp>
        <p:nvGrpSpPr>
          <p:cNvPr id="9" name="Group 8"/>
          <p:cNvGrpSpPr/>
          <p:nvPr/>
        </p:nvGrpSpPr>
        <p:grpSpPr>
          <a:xfrm>
            <a:off x="2290362" y="6046371"/>
            <a:ext cx="6520873" cy="726980"/>
            <a:chOff x="3444908" y="5350108"/>
            <a:chExt cx="6520873" cy="726980"/>
          </a:xfrm>
        </p:grpSpPr>
        <p:sp>
          <p:nvSpPr>
            <p:cNvPr id="10" name="Rectangle 9"/>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7626388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0491" y="571936"/>
            <a:ext cx="10515600" cy="3171733"/>
          </a:xfrm>
        </p:spPr>
        <p:txBody>
          <a:bodyPr>
            <a:normAutofit fontScale="90000"/>
          </a:bodyPr>
          <a:lstStyle/>
          <a:p>
            <a:pPr algn="ctr"/>
            <a:r>
              <a:rPr lang="en-GB" sz="4800" dirty="0" smtClean="0">
                <a:solidFill>
                  <a:schemeClr val="accent4">
                    <a:lumMod val="50000"/>
                  </a:schemeClr>
                </a:solidFill>
                <a:latin typeface="Futura Next Book" panose="020B0502020204020303" pitchFamily="34" charset="0"/>
              </a:rPr>
              <a:t/>
            </a:r>
            <a:br>
              <a:rPr lang="en-GB" sz="4800" dirty="0" smtClean="0">
                <a:solidFill>
                  <a:schemeClr val="accent4">
                    <a:lumMod val="50000"/>
                  </a:schemeClr>
                </a:solidFill>
                <a:latin typeface="Futura Next Book" panose="020B0502020204020303" pitchFamily="34" charset="0"/>
              </a:rPr>
            </a:br>
            <a:r>
              <a:rPr lang="en-US" sz="2400" dirty="0" smtClean="0">
                <a:latin typeface="+mn-lt"/>
              </a:rPr>
              <a:t>In Reception, children will receive two books a week. ONE decodable book and ONE reading for pleasure book (chosen themselves)</a:t>
            </a:r>
            <a:br>
              <a:rPr lang="en-US" sz="2400" dirty="0" smtClean="0">
                <a:latin typeface="+mn-lt"/>
              </a:rPr>
            </a:br>
            <a:r>
              <a:rPr lang="en-US" sz="2400" dirty="0">
                <a:latin typeface="+mn-lt"/>
              </a:rPr>
              <a:t/>
            </a:r>
            <a:br>
              <a:rPr lang="en-US" sz="2400" dirty="0">
                <a:latin typeface="+mn-lt"/>
              </a:rPr>
            </a:br>
            <a:r>
              <a:rPr lang="en-US" sz="2400" dirty="0">
                <a:latin typeface="+mn-lt"/>
              </a:rPr>
              <a:t>Guided reading sessions </a:t>
            </a:r>
            <a:r>
              <a:rPr lang="en-US" sz="2400" dirty="0" smtClean="0">
                <a:latin typeface="+mn-lt"/>
              </a:rPr>
              <a:t>- There </a:t>
            </a:r>
            <a:r>
              <a:rPr lang="en-US" sz="2400" dirty="0">
                <a:latin typeface="+mn-lt"/>
              </a:rPr>
              <a:t>will be 3 guided reading sessions per </a:t>
            </a:r>
            <a:r>
              <a:rPr lang="en-US" sz="2400" dirty="0" smtClean="0">
                <a:latin typeface="+mn-lt"/>
              </a:rPr>
              <a:t>week. </a:t>
            </a:r>
            <a:r>
              <a:rPr lang="en-US" sz="2400" dirty="0"/>
              <a:t/>
            </a:r>
            <a:br>
              <a:rPr lang="en-US" sz="2400" dirty="0"/>
            </a:br>
            <a:r>
              <a:rPr lang="en-US" sz="2400" dirty="0"/>
              <a:t/>
            </a:r>
            <a:br>
              <a:rPr lang="en-US" sz="2400" dirty="0"/>
            </a:br>
            <a:endParaRPr lang="en-GB" sz="2200" dirty="0">
              <a:solidFill>
                <a:schemeClr val="accent4">
                  <a:lumMod val="50000"/>
                </a:schemeClr>
              </a:solidFill>
              <a:latin typeface="Comic Sans MS" panose="030F0702030302020204" pitchFamily="66" charset="0"/>
            </a:endParaRPr>
          </a:p>
        </p:txBody>
      </p:sp>
      <p:sp>
        <p:nvSpPr>
          <p:cNvPr id="3" name="AutoShape 8" descr="Image result for reading with child carto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10" descr="Image result for reading with child carto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307975" y="7937"/>
            <a:ext cx="2225033" cy="646331"/>
          </a:xfrm>
          <a:prstGeom prst="rect">
            <a:avLst/>
          </a:prstGeom>
        </p:spPr>
        <p:txBody>
          <a:bodyPr wrap="none">
            <a:spAutoFit/>
          </a:bodyPr>
          <a:lstStyle/>
          <a:p>
            <a:r>
              <a:rPr lang="en-GB" sz="3600" dirty="0">
                <a:solidFill>
                  <a:schemeClr val="accent4">
                    <a:lumMod val="50000"/>
                  </a:schemeClr>
                </a:solidFill>
                <a:latin typeface="Arial Black" panose="020B0A04020102020204" pitchFamily="34" charset="0"/>
              </a:rPr>
              <a:t>Reading</a:t>
            </a:r>
            <a:endParaRPr lang="en-GB" sz="3600" dirty="0"/>
          </a:p>
        </p:txBody>
      </p:sp>
      <p:grpSp>
        <p:nvGrpSpPr>
          <p:cNvPr id="11" name="Group 10"/>
          <p:cNvGrpSpPr/>
          <p:nvPr/>
        </p:nvGrpSpPr>
        <p:grpSpPr>
          <a:xfrm>
            <a:off x="3048036" y="6026082"/>
            <a:ext cx="6520873" cy="726980"/>
            <a:chOff x="3444908" y="5350108"/>
            <a:chExt cx="6520873" cy="726980"/>
          </a:xfrm>
        </p:grpSpPr>
        <p:sp>
          <p:nvSpPr>
            <p:cNvPr id="12" name="Rectangle 11"/>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pic>
        <p:nvPicPr>
          <p:cNvPr id="14" name="Picture 13" descr="C:\Users\dpearce30.312\Desktop\photos\IMG_0258.JPG"/>
          <p:cNvPicPr/>
          <p:nvPr/>
        </p:nvPicPr>
        <p:blipFill>
          <a:blip r:embed="rId2" cstate="print">
            <a:extLst>
              <a:ext uri="{28A0092B-C50C-407E-A947-70E740481C1C}">
                <a14:useLocalDpi xmlns:a14="http://schemas.microsoft.com/office/drawing/2010/main" val="0"/>
              </a:ext>
            </a:extLst>
          </a:blip>
          <a:srcRect/>
          <a:stretch>
            <a:fillRect/>
          </a:stretch>
        </p:blipFill>
        <p:spPr bwMode="auto">
          <a:xfrm rot="607278">
            <a:off x="9056560" y="3191135"/>
            <a:ext cx="2547176" cy="1970214"/>
          </a:xfrm>
          <a:prstGeom prst="rect">
            <a:avLst/>
          </a:prstGeom>
          <a:noFill/>
          <a:ln w="19050">
            <a:solidFill>
              <a:schemeClr val="tx1"/>
            </a:solidFill>
          </a:ln>
        </p:spPr>
      </p:pic>
      <p:pic>
        <p:nvPicPr>
          <p:cNvPr id="15" name="Picture 14" descr="C:\Users\dpearce30.312\Desktop\photos\IMG_0253.JPG"/>
          <p:cNvPicPr/>
          <p:nvPr/>
        </p:nvPicPr>
        <p:blipFill>
          <a:blip r:embed="rId3" cstate="print">
            <a:extLst>
              <a:ext uri="{28A0092B-C50C-407E-A947-70E740481C1C}">
                <a14:useLocalDpi xmlns:a14="http://schemas.microsoft.com/office/drawing/2010/main" val="0"/>
              </a:ext>
            </a:extLst>
          </a:blip>
          <a:srcRect/>
          <a:stretch>
            <a:fillRect/>
          </a:stretch>
        </p:blipFill>
        <p:spPr bwMode="auto">
          <a:xfrm rot="4986519">
            <a:off x="867054" y="3370133"/>
            <a:ext cx="2615565" cy="1962150"/>
          </a:xfrm>
          <a:prstGeom prst="rect">
            <a:avLst/>
          </a:prstGeom>
          <a:noFill/>
          <a:ln w="19050">
            <a:solidFill>
              <a:schemeClr val="tx1"/>
            </a:solidFill>
          </a:ln>
        </p:spPr>
      </p:pic>
      <p:pic>
        <p:nvPicPr>
          <p:cNvPr id="16" name="Picture 15" descr="C:\Users\dpearce30.312\Desktop\photos\IMG_0257.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90990" y="3393739"/>
            <a:ext cx="2234963" cy="1565007"/>
          </a:xfrm>
          <a:prstGeom prst="rect">
            <a:avLst/>
          </a:prstGeom>
          <a:noFill/>
          <a:ln w="19050">
            <a:solidFill>
              <a:schemeClr val="tx1"/>
            </a:solidFill>
          </a:ln>
        </p:spPr>
      </p:pic>
    </p:spTree>
    <p:extLst>
      <p:ext uri="{BB962C8B-B14F-4D97-AF65-F5344CB8AC3E}">
        <p14:creationId xmlns:p14="http://schemas.microsoft.com/office/powerpoint/2010/main" val="23426599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04582" y="110920"/>
            <a:ext cx="1982316" cy="1354954"/>
          </a:xfrm>
          <a:prstGeom prst="rect">
            <a:avLst/>
          </a:prstGeom>
        </p:spPr>
      </p:pic>
      <p:sp>
        <p:nvSpPr>
          <p:cNvPr id="2" name="Rectangle 1"/>
          <p:cNvSpPr/>
          <p:nvPr/>
        </p:nvSpPr>
        <p:spPr>
          <a:xfrm>
            <a:off x="499620" y="232125"/>
            <a:ext cx="3231013" cy="369332"/>
          </a:xfrm>
          <a:prstGeom prst="rect">
            <a:avLst/>
          </a:prstGeom>
        </p:spPr>
        <p:txBody>
          <a:bodyPr wrap="none">
            <a:spAutoFit/>
          </a:bodyPr>
          <a:lstStyle/>
          <a:p>
            <a:r>
              <a:rPr lang="en-GB" dirty="0" smtClean="0">
                <a:latin typeface="Arial Black" panose="020B0A04020102020204" pitchFamily="34" charset="0"/>
              </a:rPr>
              <a:t>Guided Reading Session</a:t>
            </a:r>
            <a:endParaRPr lang="en-GB" dirty="0">
              <a:latin typeface="Arial Black" panose="020B0A04020102020204" pitchFamily="34" charset="0"/>
            </a:endParaRPr>
          </a:p>
        </p:txBody>
      </p:sp>
      <p:grpSp>
        <p:nvGrpSpPr>
          <p:cNvPr id="4" name="Group 3"/>
          <p:cNvGrpSpPr/>
          <p:nvPr/>
        </p:nvGrpSpPr>
        <p:grpSpPr>
          <a:xfrm>
            <a:off x="3177053" y="5950472"/>
            <a:ext cx="6520873" cy="726980"/>
            <a:chOff x="3444908" y="5350108"/>
            <a:chExt cx="6520873" cy="726980"/>
          </a:xfrm>
        </p:grpSpPr>
        <p:sp>
          <p:nvSpPr>
            <p:cNvPr id="5" name="Rectangle 4"/>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pic>
        <p:nvPicPr>
          <p:cNvPr id="10" name="Picture 9" descr="C:\Users\dpearce30.312\Desktop\photos\IMG_0257.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7240" y="1948655"/>
            <a:ext cx="4362713" cy="3139090"/>
          </a:xfrm>
          <a:prstGeom prst="rect">
            <a:avLst/>
          </a:prstGeom>
          <a:noFill/>
          <a:ln w="19050">
            <a:solidFill>
              <a:schemeClr val="tx1"/>
            </a:solidFill>
          </a:ln>
        </p:spPr>
      </p:pic>
      <p:pic>
        <p:nvPicPr>
          <p:cNvPr id="11" name="Picture 10" descr="C:\Users\dpearce30.312\Desktop\photos\IMG_0258.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35697" y="1783081"/>
            <a:ext cx="4316903" cy="3170753"/>
          </a:xfrm>
          <a:prstGeom prst="rect">
            <a:avLst/>
          </a:prstGeom>
          <a:noFill/>
          <a:ln w="19050">
            <a:solidFill>
              <a:schemeClr val="tx1"/>
            </a:solidFill>
          </a:ln>
        </p:spPr>
      </p:pic>
    </p:spTree>
    <p:extLst>
      <p:ext uri="{BB962C8B-B14F-4D97-AF65-F5344CB8AC3E}">
        <p14:creationId xmlns:p14="http://schemas.microsoft.com/office/powerpoint/2010/main" val="33094671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5507" y="574520"/>
            <a:ext cx="8911687" cy="1280890"/>
          </a:xfrm>
        </p:spPr>
        <p:txBody>
          <a:bodyPr>
            <a:normAutofit fontScale="90000"/>
          </a:bodyPr>
          <a:lstStyle/>
          <a:p>
            <a:pPr algn="ctr"/>
            <a:r>
              <a:rPr lang="en-GB" sz="6000" dirty="0" smtClean="0">
                <a:solidFill>
                  <a:schemeClr val="accent4">
                    <a:lumMod val="50000"/>
                  </a:schemeClr>
                </a:solidFill>
                <a:latin typeface="Futura Next Book" panose="020B0502020204020303" pitchFamily="34" charset="0"/>
              </a:rPr>
              <a:t/>
            </a:r>
            <a:br>
              <a:rPr lang="en-GB" sz="6000" dirty="0" smtClean="0">
                <a:solidFill>
                  <a:schemeClr val="accent4">
                    <a:lumMod val="50000"/>
                  </a:schemeClr>
                </a:solidFill>
                <a:latin typeface="Futura Next Book" panose="020B0502020204020303" pitchFamily="34" charset="0"/>
              </a:rPr>
            </a:br>
            <a:r>
              <a:rPr lang="en-GB" sz="2700" dirty="0" smtClean="0">
                <a:solidFill>
                  <a:schemeClr val="accent4">
                    <a:lumMod val="50000"/>
                  </a:schemeClr>
                </a:solidFill>
                <a:latin typeface="+mn-lt"/>
              </a:rPr>
              <a:t>You will be given the details of our first topic for Reception. Please enjoy some of the suggested activities with your child at home. This will help them start Reception with confidence.</a:t>
            </a:r>
            <a:endParaRPr lang="en-GB" sz="2700" dirty="0">
              <a:solidFill>
                <a:schemeClr val="accent4">
                  <a:lumMod val="50000"/>
                </a:schemeClr>
              </a:solidFill>
              <a:latin typeface="+mn-lt"/>
            </a:endParaRPr>
          </a:p>
        </p:txBody>
      </p:sp>
      <p:pic>
        <p:nvPicPr>
          <p:cNvPr id="3" name="Picture 2"/>
          <p:cNvPicPr>
            <a:picLocks noChangeAspect="1"/>
          </p:cNvPicPr>
          <p:nvPr/>
        </p:nvPicPr>
        <p:blipFill>
          <a:blip r:embed="rId2"/>
          <a:stretch>
            <a:fillRect/>
          </a:stretch>
        </p:blipFill>
        <p:spPr>
          <a:xfrm>
            <a:off x="1058360" y="3334010"/>
            <a:ext cx="2054295" cy="2387798"/>
          </a:xfrm>
          <a:prstGeom prst="rect">
            <a:avLst/>
          </a:prstGeom>
        </p:spPr>
      </p:pic>
      <p:pic>
        <p:nvPicPr>
          <p:cNvPr id="4" name="Picture 3"/>
          <p:cNvPicPr>
            <a:picLocks noChangeAspect="1"/>
          </p:cNvPicPr>
          <p:nvPr/>
        </p:nvPicPr>
        <p:blipFill>
          <a:blip r:embed="rId3"/>
          <a:stretch>
            <a:fillRect/>
          </a:stretch>
        </p:blipFill>
        <p:spPr>
          <a:xfrm>
            <a:off x="3759200" y="3334010"/>
            <a:ext cx="3084946" cy="1727570"/>
          </a:xfrm>
          <a:prstGeom prst="rect">
            <a:avLst/>
          </a:prstGeom>
        </p:spPr>
      </p:pic>
      <p:pic>
        <p:nvPicPr>
          <p:cNvPr id="5" name="Picture 4"/>
          <p:cNvPicPr>
            <a:picLocks noChangeAspect="1"/>
          </p:cNvPicPr>
          <p:nvPr/>
        </p:nvPicPr>
        <p:blipFill>
          <a:blip r:embed="rId4"/>
          <a:stretch>
            <a:fillRect/>
          </a:stretch>
        </p:blipFill>
        <p:spPr>
          <a:xfrm>
            <a:off x="8151224" y="3592202"/>
            <a:ext cx="2217472" cy="2217472"/>
          </a:xfrm>
          <a:prstGeom prst="rect">
            <a:avLst/>
          </a:prstGeom>
        </p:spPr>
      </p:pic>
      <p:sp>
        <p:nvSpPr>
          <p:cNvPr id="6" name="Rectangle 5"/>
          <p:cNvSpPr/>
          <p:nvPr/>
        </p:nvSpPr>
        <p:spPr>
          <a:xfrm>
            <a:off x="416213" y="88523"/>
            <a:ext cx="1846083" cy="646331"/>
          </a:xfrm>
          <a:prstGeom prst="rect">
            <a:avLst/>
          </a:prstGeom>
        </p:spPr>
        <p:txBody>
          <a:bodyPr wrap="none">
            <a:spAutoFit/>
          </a:bodyPr>
          <a:lstStyle/>
          <a:p>
            <a:r>
              <a:rPr lang="en-GB" sz="3600" dirty="0">
                <a:solidFill>
                  <a:schemeClr val="accent4">
                    <a:lumMod val="50000"/>
                  </a:schemeClr>
                </a:solidFill>
                <a:latin typeface="Arial Black" panose="020B0A04020102020204" pitchFamily="34" charset="0"/>
              </a:rPr>
              <a:t>Topics</a:t>
            </a:r>
            <a:endParaRPr lang="en-GB" sz="3600" dirty="0"/>
          </a:p>
        </p:txBody>
      </p:sp>
      <p:grpSp>
        <p:nvGrpSpPr>
          <p:cNvPr id="7" name="Group 6"/>
          <p:cNvGrpSpPr/>
          <p:nvPr/>
        </p:nvGrpSpPr>
        <p:grpSpPr>
          <a:xfrm>
            <a:off x="3020035" y="6021802"/>
            <a:ext cx="6520873" cy="726980"/>
            <a:chOff x="3444908" y="5350108"/>
            <a:chExt cx="6520873" cy="726980"/>
          </a:xfrm>
        </p:grpSpPr>
        <p:sp>
          <p:nvSpPr>
            <p:cNvPr id="8" name="Rectangle 7"/>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5223654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5484" y="65204"/>
            <a:ext cx="9476509" cy="646331"/>
          </a:xfrm>
          <a:prstGeom prst="rect">
            <a:avLst/>
          </a:prstGeom>
          <a:noFill/>
        </p:spPr>
        <p:txBody>
          <a:bodyPr wrap="square" rtlCol="0">
            <a:spAutoFit/>
          </a:bodyPr>
          <a:lstStyle/>
          <a:p>
            <a:r>
              <a:rPr lang="en-GB" sz="3600" dirty="0" smtClean="0">
                <a:latin typeface="Arial Black" panose="020B0A04020102020204" pitchFamily="34" charset="0"/>
              </a:rPr>
              <a:t>Expectations</a:t>
            </a:r>
            <a:endParaRPr lang="en-GB" sz="3600" dirty="0">
              <a:latin typeface="Arial Black" panose="020B0A04020102020204" pitchFamily="34" charset="0"/>
            </a:endParaRPr>
          </a:p>
        </p:txBody>
      </p:sp>
      <p:pic>
        <p:nvPicPr>
          <p:cNvPr id="3" name="Picture 2"/>
          <p:cNvPicPr>
            <a:picLocks noChangeAspect="1"/>
          </p:cNvPicPr>
          <p:nvPr/>
        </p:nvPicPr>
        <p:blipFill>
          <a:blip r:embed="rId2"/>
          <a:stretch>
            <a:fillRect/>
          </a:stretch>
        </p:blipFill>
        <p:spPr>
          <a:xfrm>
            <a:off x="10055154" y="102788"/>
            <a:ext cx="1985533" cy="1357153"/>
          </a:xfrm>
          <a:prstGeom prst="rect">
            <a:avLst/>
          </a:prstGeom>
        </p:spPr>
      </p:pic>
      <p:sp>
        <p:nvSpPr>
          <p:cNvPr id="5" name="TextBox 4"/>
          <p:cNvSpPr txBox="1"/>
          <p:nvPr/>
        </p:nvSpPr>
        <p:spPr>
          <a:xfrm>
            <a:off x="2143759" y="1459941"/>
            <a:ext cx="9645413" cy="4524315"/>
          </a:xfrm>
          <a:prstGeom prst="rect">
            <a:avLst/>
          </a:prstGeom>
          <a:noFill/>
        </p:spPr>
        <p:txBody>
          <a:bodyPr wrap="square" rtlCol="0">
            <a:spAutoFit/>
          </a:bodyPr>
          <a:lstStyle/>
          <a:p>
            <a:pPr marL="285750" indent="-285750">
              <a:buFont typeface="Arial" panose="020B0604020202020204" pitchFamily="34" charset="0"/>
              <a:buChar char="•"/>
            </a:pPr>
            <a:r>
              <a:rPr lang="en-GB" sz="3200" dirty="0" smtClean="0"/>
              <a:t>On time for an 8:30am start (Registers close at 8:40am)</a:t>
            </a:r>
          </a:p>
          <a:p>
            <a:pPr marL="285750" indent="-285750">
              <a:buFont typeface="Arial" panose="020B0604020202020204" pitchFamily="34" charset="0"/>
              <a:buChar char="•"/>
            </a:pPr>
            <a:r>
              <a:rPr lang="en-GB" sz="3200" dirty="0" smtClean="0"/>
              <a:t>Correct uniform</a:t>
            </a:r>
          </a:p>
          <a:p>
            <a:pPr marL="285750" indent="-285750">
              <a:buFont typeface="Arial" panose="020B0604020202020204" pitchFamily="34" charset="0"/>
              <a:buChar char="•"/>
            </a:pPr>
            <a:r>
              <a:rPr lang="en-GB" sz="3200" dirty="0" smtClean="0"/>
              <a:t>Water play and messy play both indoors and outdoors are expectations for EYFS provision – sensory, curiosity and exploration</a:t>
            </a:r>
          </a:p>
          <a:p>
            <a:pPr marL="285750" indent="-285750">
              <a:buFont typeface="Arial" panose="020B0604020202020204" pitchFamily="34" charset="0"/>
              <a:buChar char="•"/>
            </a:pPr>
            <a:r>
              <a:rPr lang="en-GB" sz="3200" dirty="0" smtClean="0"/>
              <a:t>Spare clothes borrowed from school are returned</a:t>
            </a:r>
          </a:p>
          <a:p>
            <a:pPr marL="285750" indent="-285750">
              <a:buFont typeface="Arial" panose="020B0604020202020204" pitchFamily="34" charset="0"/>
              <a:buChar char="•"/>
            </a:pPr>
            <a:r>
              <a:rPr lang="en-GB" sz="3200" dirty="0" smtClean="0"/>
              <a:t>Supporting learning at home</a:t>
            </a:r>
            <a:endParaRPr lang="en-GB" sz="3200" dirty="0"/>
          </a:p>
        </p:txBody>
      </p:sp>
      <p:grpSp>
        <p:nvGrpSpPr>
          <p:cNvPr id="6" name="Group 5"/>
          <p:cNvGrpSpPr/>
          <p:nvPr/>
        </p:nvGrpSpPr>
        <p:grpSpPr>
          <a:xfrm>
            <a:off x="2853781" y="6015126"/>
            <a:ext cx="6520873" cy="726980"/>
            <a:chOff x="3444908" y="5350108"/>
            <a:chExt cx="6520873" cy="726980"/>
          </a:xfrm>
        </p:grpSpPr>
        <p:sp>
          <p:nvSpPr>
            <p:cNvPr id="7" name="Rectangle 6"/>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6400" t="3541" r="34400" b="1244"/>
          <a:stretch/>
        </p:blipFill>
        <p:spPr>
          <a:xfrm rot="5400000">
            <a:off x="10310410" y="4996770"/>
            <a:ext cx="1475020" cy="1779270"/>
          </a:xfrm>
          <a:prstGeom prst="rect">
            <a:avLst/>
          </a:prstGeom>
        </p:spPr>
      </p:pic>
    </p:spTree>
    <p:extLst>
      <p:ext uri="{BB962C8B-B14F-4D97-AF65-F5344CB8AC3E}">
        <p14:creationId xmlns:p14="http://schemas.microsoft.com/office/powerpoint/2010/main" val="32912370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04582" y="110920"/>
            <a:ext cx="1982316" cy="1354954"/>
          </a:xfrm>
          <a:prstGeom prst="rect">
            <a:avLst/>
          </a:prstGeom>
        </p:spPr>
      </p:pic>
      <p:sp>
        <p:nvSpPr>
          <p:cNvPr id="2" name="Rectangle 1"/>
          <p:cNvSpPr/>
          <p:nvPr/>
        </p:nvSpPr>
        <p:spPr>
          <a:xfrm>
            <a:off x="1586777" y="270225"/>
            <a:ext cx="1056700" cy="369332"/>
          </a:xfrm>
          <a:prstGeom prst="rect">
            <a:avLst/>
          </a:prstGeom>
        </p:spPr>
        <p:txBody>
          <a:bodyPr wrap="none">
            <a:spAutoFit/>
          </a:bodyPr>
          <a:lstStyle/>
          <a:p>
            <a:r>
              <a:rPr lang="en-GB" dirty="0">
                <a:latin typeface="Arial Black" panose="020B0A04020102020204" pitchFamily="34" charset="0"/>
              </a:rPr>
              <a:t>Photos</a:t>
            </a:r>
          </a:p>
        </p:txBody>
      </p:sp>
      <p:grpSp>
        <p:nvGrpSpPr>
          <p:cNvPr id="4" name="Group 3"/>
          <p:cNvGrpSpPr/>
          <p:nvPr/>
        </p:nvGrpSpPr>
        <p:grpSpPr>
          <a:xfrm>
            <a:off x="3167817" y="6005890"/>
            <a:ext cx="6520873" cy="726980"/>
            <a:chOff x="3444908" y="5350108"/>
            <a:chExt cx="6520873" cy="726980"/>
          </a:xfrm>
        </p:grpSpPr>
        <p:sp>
          <p:nvSpPr>
            <p:cNvPr id="5" name="Rectangle 4"/>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8427" y="2063526"/>
            <a:ext cx="3360656" cy="2520492"/>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8985316" y="2144833"/>
            <a:ext cx="3143839" cy="2357879"/>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4317475" y="454891"/>
            <a:ext cx="3054286" cy="2290715"/>
          </a:xfrm>
          <a:prstGeom prst="rect">
            <a:avLst/>
          </a:prstGeom>
        </p:spPr>
      </p:pic>
    </p:spTree>
    <p:extLst>
      <p:ext uri="{BB962C8B-B14F-4D97-AF65-F5344CB8AC3E}">
        <p14:creationId xmlns:p14="http://schemas.microsoft.com/office/powerpoint/2010/main" val="153702907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6458" y="88401"/>
            <a:ext cx="8911687" cy="1280890"/>
          </a:xfrm>
        </p:spPr>
        <p:txBody>
          <a:bodyPr>
            <a:normAutofit/>
          </a:bodyPr>
          <a:lstStyle/>
          <a:p>
            <a:pPr algn="ctr"/>
            <a:r>
              <a:rPr lang="en-GB" dirty="0" smtClean="0">
                <a:solidFill>
                  <a:schemeClr val="accent4">
                    <a:lumMod val="50000"/>
                  </a:schemeClr>
                </a:solidFill>
                <a:latin typeface="Arial Black" panose="020B0A04020102020204" pitchFamily="34" charset="0"/>
              </a:rPr>
              <a:t>Key Dates</a:t>
            </a:r>
            <a:endParaRPr lang="en-GB" dirty="0">
              <a:solidFill>
                <a:schemeClr val="accent4">
                  <a:lumMod val="50000"/>
                </a:schemeClr>
              </a:solidFill>
              <a:latin typeface="Arial Black" panose="020B0A04020102020204" pitchFamily="34" charset="0"/>
            </a:endParaRPr>
          </a:p>
        </p:txBody>
      </p:sp>
      <p:sp>
        <p:nvSpPr>
          <p:cNvPr id="3" name="AutoShape 2" descr="Image result for calendar september 2018"/>
          <p:cNvSpPr>
            <a:spLocks noChangeAspect="1" noChangeArrowheads="1"/>
          </p:cNvSpPr>
          <p:nvPr/>
        </p:nvSpPr>
        <p:spPr bwMode="auto">
          <a:xfrm>
            <a:off x="5011354" y="3796916"/>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TextBox 5"/>
          <p:cNvSpPr txBox="1"/>
          <p:nvPr/>
        </p:nvSpPr>
        <p:spPr>
          <a:xfrm>
            <a:off x="1499161" y="1465874"/>
            <a:ext cx="7471583" cy="3416320"/>
          </a:xfrm>
          <a:prstGeom prst="rect">
            <a:avLst/>
          </a:prstGeom>
          <a:noFill/>
        </p:spPr>
        <p:txBody>
          <a:bodyPr wrap="square" rtlCol="0">
            <a:spAutoFit/>
          </a:bodyPr>
          <a:lstStyle/>
          <a:p>
            <a:pPr marL="457200" indent="-457200">
              <a:buFont typeface="Arial" panose="020B0604020202020204" pitchFamily="34" charset="0"/>
              <a:buChar char="•"/>
            </a:pPr>
            <a:r>
              <a:rPr lang="en-GB" sz="2400" dirty="0" smtClean="0">
                <a:solidFill>
                  <a:srgbClr val="663300"/>
                </a:solidFill>
                <a:latin typeface="Futura Next Book" panose="020B0502020204020303" pitchFamily="34" charset="0"/>
              </a:rPr>
              <a:t>Wednesday 4</a:t>
            </a:r>
            <a:r>
              <a:rPr lang="en-GB" sz="2400" baseline="30000" dirty="0" smtClean="0">
                <a:solidFill>
                  <a:srgbClr val="663300"/>
                </a:solidFill>
                <a:latin typeface="Futura Next Book" panose="020B0502020204020303" pitchFamily="34" charset="0"/>
              </a:rPr>
              <a:t>th</a:t>
            </a:r>
            <a:r>
              <a:rPr lang="en-GB" sz="2400" dirty="0" smtClean="0">
                <a:solidFill>
                  <a:srgbClr val="663300"/>
                </a:solidFill>
                <a:latin typeface="Futura Next Book" panose="020B0502020204020303" pitchFamily="34" charset="0"/>
              </a:rPr>
              <a:t> Stay and play (2 sessions</a:t>
            </a:r>
            <a:r>
              <a:rPr lang="en-GB" sz="2400" dirty="0" smtClean="0">
                <a:solidFill>
                  <a:srgbClr val="663300"/>
                </a:solidFill>
                <a:latin typeface="Futura Next Book" panose="020B0502020204020303" pitchFamily="34" charset="0"/>
              </a:rPr>
              <a:t>)</a:t>
            </a:r>
          </a:p>
          <a:p>
            <a:pPr marL="457200" indent="-457200">
              <a:buFont typeface="Arial" panose="020B0604020202020204" pitchFamily="34" charset="0"/>
              <a:buChar char="•"/>
            </a:pPr>
            <a:r>
              <a:rPr lang="en-US" sz="2400" dirty="0" smtClean="0">
                <a:solidFill>
                  <a:srgbClr val="663300"/>
                </a:solidFill>
                <a:latin typeface="Futura Next Book" panose="020B0502020204020303" pitchFamily="34" charset="0"/>
              </a:rPr>
              <a:t>9:00am-10:15am or 1:30pm – 2:45pm</a:t>
            </a:r>
            <a:endParaRPr lang="en-GB" sz="2400" dirty="0" smtClean="0">
              <a:solidFill>
                <a:srgbClr val="663300"/>
              </a:solidFill>
              <a:latin typeface="Futura Next Book" panose="020B0502020204020303" pitchFamily="34" charset="0"/>
            </a:endParaRPr>
          </a:p>
          <a:p>
            <a:endParaRPr lang="en-GB" sz="2400" dirty="0" smtClean="0">
              <a:solidFill>
                <a:srgbClr val="663300"/>
              </a:solidFill>
              <a:latin typeface="Futura Next Book" panose="020B0502020204020303" pitchFamily="34" charset="0"/>
            </a:endParaRPr>
          </a:p>
          <a:p>
            <a:pPr marL="457200" indent="-457200">
              <a:buFont typeface="Arial" panose="020B0604020202020204" pitchFamily="34" charset="0"/>
              <a:buChar char="•"/>
            </a:pPr>
            <a:r>
              <a:rPr lang="en-GB" sz="2400" dirty="0" smtClean="0">
                <a:solidFill>
                  <a:srgbClr val="663300"/>
                </a:solidFill>
                <a:latin typeface="Futura Next Book" panose="020B0502020204020303" pitchFamily="34" charset="0"/>
              </a:rPr>
              <a:t>Thursday 5</a:t>
            </a:r>
            <a:r>
              <a:rPr lang="en-GB" sz="2400" baseline="30000" dirty="0" smtClean="0">
                <a:solidFill>
                  <a:srgbClr val="663300"/>
                </a:solidFill>
                <a:latin typeface="Futura Next Book" panose="020B0502020204020303" pitchFamily="34" charset="0"/>
              </a:rPr>
              <a:t>th</a:t>
            </a:r>
            <a:r>
              <a:rPr lang="en-GB" sz="2400" dirty="0" smtClean="0">
                <a:solidFill>
                  <a:srgbClr val="663300"/>
                </a:solidFill>
                <a:latin typeface="Futura Next Book" panose="020B0502020204020303" pitchFamily="34" charset="0"/>
              </a:rPr>
              <a:t> 2 sessions </a:t>
            </a:r>
          </a:p>
          <a:p>
            <a:r>
              <a:rPr lang="en-GB" sz="2400" dirty="0">
                <a:solidFill>
                  <a:srgbClr val="663300"/>
                </a:solidFill>
                <a:latin typeface="Futura Next Book" panose="020B0502020204020303" pitchFamily="34" charset="0"/>
              </a:rPr>
              <a:t>	</a:t>
            </a:r>
            <a:r>
              <a:rPr lang="en-GB" sz="2400" dirty="0" smtClean="0">
                <a:solidFill>
                  <a:srgbClr val="663300"/>
                </a:solidFill>
                <a:latin typeface="Futura Next Book" panose="020B0502020204020303" pitchFamily="34" charset="0"/>
              </a:rPr>
              <a:t>Session 1 – 9:00am-11:15am</a:t>
            </a:r>
          </a:p>
          <a:p>
            <a:r>
              <a:rPr lang="en-GB" sz="2400" dirty="0">
                <a:solidFill>
                  <a:srgbClr val="663300"/>
                </a:solidFill>
                <a:latin typeface="Futura Next Book" panose="020B0502020204020303" pitchFamily="34" charset="0"/>
              </a:rPr>
              <a:t>	</a:t>
            </a:r>
            <a:r>
              <a:rPr lang="en-GB" sz="2400" dirty="0" smtClean="0">
                <a:solidFill>
                  <a:srgbClr val="663300"/>
                </a:solidFill>
                <a:latin typeface="Futura Next Book" panose="020B0502020204020303" pitchFamily="34" charset="0"/>
              </a:rPr>
              <a:t>Session 2 – </a:t>
            </a:r>
            <a:r>
              <a:rPr lang="en-GB" sz="2400" dirty="0" smtClean="0">
                <a:solidFill>
                  <a:srgbClr val="663300"/>
                </a:solidFill>
                <a:latin typeface="Futura Next Book" panose="020B0502020204020303" pitchFamily="34" charset="0"/>
              </a:rPr>
              <a:t>12:30pm-2:45pm</a:t>
            </a:r>
            <a:endParaRPr lang="en-GB" sz="2400" dirty="0" smtClean="0">
              <a:solidFill>
                <a:srgbClr val="663300"/>
              </a:solidFill>
              <a:latin typeface="Futura Next Book" panose="020B0502020204020303" pitchFamily="34" charset="0"/>
            </a:endParaRPr>
          </a:p>
          <a:p>
            <a:r>
              <a:rPr lang="en-GB" sz="2400" dirty="0" smtClean="0">
                <a:solidFill>
                  <a:srgbClr val="663300"/>
                </a:solidFill>
                <a:latin typeface="Futura Next Book" panose="020B0502020204020303" pitchFamily="34" charset="0"/>
              </a:rPr>
              <a:t>     Collect children from front playground</a:t>
            </a:r>
          </a:p>
          <a:p>
            <a:endParaRPr lang="en-GB" sz="2400" dirty="0" smtClean="0">
              <a:solidFill>
                <a:srgbClr val="663300"/>
              </a:solidFill>
              <a:latin typeface="Futura Next Book" panose="020B0502020204020303" pitchFamily="34" charset="0"/>
            </a:endParaRPr>
          </a:p>
          <a:p>
            <a:pPr marL="457200" indent="-457200">
              <a:buFont typeface="Arial" panose="020B0604020202020204" pitchFamily="34" charset="0"/>
              <a:buChar char="•"/>
            </a:pPr>
            <a:r>
              <a:rPr lang="en-GB" sz="2400" dirty="0" smtClean="0">
                <a:solidFill>
                  <a:srgbClr val="663300"/>
                </a:solidFill>
                <a:latin typeface="Futura Next Book" panose="020B0502020204020303" pitchFamily="34" charset="0"/>
              </a:rPr>
              <a:t>Friday 6</a:t>
            </a:r>
            <a:r>
              <a:rPr lang="en-GB" sz="2400" baseline="30000" dirty="0" smtClean="0">
                <a:solidFill>
                  <a:srgbClr val="663300"/>
                </a:solidFill>
                <a:latin typeface="Futura Next Book" panose="020B0502020204020303" pitchFamily="34" charset="0"/>
              </a:rPr>
              <a:t>th</a:t>
            </a:r>
            <a:r>
              <a:rPr lang="en-GB" sz="2400" dirty="0" smtClean="0">
                <a:solidFill>
                  <a:srgbClr val="663300"/>
                </a:solidFill>
                <a:latin typeface="Futura Next Book" panose="020B0502020204020303" pitchFamily="34" charset="0"/>
              </a:rPr>
              <a:t> – All children stay till 1:00pm.</a:t>
            </a:r>
          </a:p>
        </p:txBody>
      </p:sp>
      <p:pic>
        <p:nvPicPr>
          <p:cNvPr id="5" name="Picture 4"/>
          <p:cNvPicPr>
            <a:picLocks noChangeAspect="1"/>
          </p:cNvPicPr>
          <p:nvPr/>
        </p:nvPicPr>
        <p:blipFill>
          <a:blip r:embed="rId2"/>
          <a:stretch>
            <a:fillRect/>
          </a:stretch>
        </p:blipFill>
        <p:spPr>
          <a:xfrm rot="286014">
            <a:off x="8373189" y="2104172"/>
            <a:ext cx="3462786" cy="2505273"/>
          </a:xfrm>
          <a:prstGeom prst="rect">
            <a:avLst/>
          </a:prstGeom>
        </p:spPr>
      </p:pic>
      <p:pic>
        <p:nvPicPr>
          <p:cNvPr id="7" name="Picture 6"/>
          <p:cNvPicPr>
            <a:picLocks noChangeAspect="1"/>
          </p:cNvPicPr>
          <p:nvPr/>
        </p:nvPicPr>
        <p:blipFill>
          <a:blip r:embed="rId3"/>
          <a:stretch>
            <a:fillRect/>
          </a:stretch>
        </p:blipFill>
        <p:spPr>
          <a:xfrm>
            <a:off x="10104582" y="110920"/>
            <a:ext cx="1982316" cy="1354954"/>
          </a:xfrm>
          <a:prstGeom prst="rect">
            <a:avLst/>
          </a:prstGeom>
        </p:spPr>
      </p:pic>
      <p:grpSp>
        <p:nvGrpSpPr>
          <p:cNvPr id="8" name="Group 7"/>
          <p:cNvGrpSpPr/>
          <p:nvPr/>
        </p:nvGrpSpPr>
        <p:grpSpPr>
          <a:xfrm>
            <a:off x="3166553" y="6062570"/>
            <a:ext cx="6520873" cy="726980"/>
            <a:chOff x="3444908" y="5350108"/>
            <a:chExt cx="6520873" cy="726980"/>
          </a:xfrm>
        </p:grpSpPr>
        <p:sp>
          <p:nvSpPr>
            <p:cNvPr id="9" name="Rectangle 8"/>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0300504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64058" y="110920"/>
            <a:ext cx="9476509" cy="646331"/>
          </a:xfrm>
          <a:prstGeom prst="rect">
            <a:avLst/>
          </a:prstGeom>
          <a:noFill/>
        </p:spPr>
        <p:txBody>
          <a:bodyPr wrap="square" rtlCol="0">
            <a:spAutoFit/>
          </a:bodyPr>
          <a:lstStyle/>
          <a:p>
            <a:r>
              <a:rPr lang="en-GB" sz="3600" dirty="0" smtClean="0">
                <a:latin typeface="Arial Black" panose="020B0A04020102020204" pitchFamily="34" charset="0"/>
              </a:rPr>
              <a:t>Canteen</a:t>
            </a:r>
            <a:endParaRPr lang="en-GB" sz="3600" dirty="0">
              <a:latin typeface="Arial Black" panose="020B0A04020102020204" pitchFamily="34" charset="0"/>
            </a:endParaRPr>
          </a:p>
        </p:txBody>
      </p:sp>
      <p:pic>
        <p:nvPicPr>
          <p:cNvPr id="3" name="Picture 2"/>
          <p:cNvPicPr>
            <a:picLocks noChangeAspect="1"/>
          </p:cNvPicPr>
          <p:nvPr/>
        </p:nvPicPr>
        <p:blipFill>
          <a:blip r:embed="rId2"/>
          <a:stretch>
            <a:fillRect/>
          </a:stretch>
        </p:blipFill>
        <p:spPr>
          <a:xfrm>
            <a:off x="10104582" y="110920"/>
            <a:ext cx="1982316" cy="1354954"/>
          </a:xfrm>
          <a:prstGeom prst="rect">
            <a:avLst/>
          </a:prstGeom>
        </p:spPr>
      </p:pic>
      <p:grpSp>
        <p:nvGrpSpPr>
          <p:cNvPr id="5" name="Group 4"/>
          <p:cNvGrpSpPr/>
          <p:nvPr/>
        </p:nvGrpSpPr>
        <p:grpSpPr>
          <a:xfrm>
            <a:off x="3319694" y="5987418"/>
            <a:ext cx="6520873" cy="726980"/>
            <a:chOff x="3444908" y="5350108"/>
            <a:chExt cx="6520873" cy="726980"/>
          </a:xfrm>
        </p:grpSpPr>
        <p:sp>
          <p:nvSpPr>
            <p:cNvPr id="6" name="Rectangle 5"/>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95621" y="2309922"/>
            <a:ext cx="3763926" cy="2822945"/>
          </a:xfrm>
          <a:prstGeom prst="rect">
            <a:avLst/>
          </a:prstGeom>
          <a:ln w="28575">
            <a:solidFill>
              <a:schemeClr val="tx1"/>
            </a:solidFill>
          </a:ln>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076182" y="913510"/>
            <a:ext cx="3835400" cy="2876550"/>
          </a:xfrm>
          <a:prstGeom prst="rect">
            <a:avLst/>
          </a:prstGeom>
          <a:ln w="28575">
            <a:solidFill>
              <a:schemeClr val="tx1"/>
            </a:solidFill>
          </a:ln>
        </p:spPr>
      </p:pic>
      <p:pic>
        <p:nvPicPr>
          <p:cNvPr id="10" name="Picture 9"/>
          <p:cNvPicPr>
            <a:picLocks noChangeAspect="1"/>
          </p:cNvPicPr>
          <p:nvPr/>
        </p:nvPicPr>
        <p:blipFill rotWithShape="1">
          <a:blip r:embed="rId5" cstate="print">
            <a:extLst>
              <a:ext uri="{28A0092B-C50C-407E-A947-70E740481C1C}">
                <a14:useLocalDpi xmlns:a14="http://schemas.microsoft.com/office/drawing/2010/main" val="0"/>
              </a:ext>
            </a:extLst>
          </a:blip>
          <a:srcRect l="7100" b="10470"/>
          <a:stretch/>
        </p:blipFill>
        <p:spPr>
          <a:xfrm>
            <a:off x="8564005" y="3183807"/>
            <a:ext cx="3336335" cy="2411488"/>
          </a:xfrm>
          <a:prstGeom prst="rect">
            <a:avLst/>
          </a:prstGeom>
          <a:ln w="28575">
            <a:solidFill>
              <a:schemeClr val="tx1"/>
            </a:solidFill>
          </a:ln>
        </p:spPr>
      </p:pic>
    </p:spTree>
    <p:extLst>
      <p:ext uri="{BB962C8B-B14F-4D97-AF65-F5344CB8AC3E}">
        <p14:creationId xmlns:p14="http://schemas.microsoft.com/office/powerpoint/2010/main" val="7247777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501745" y="43416"/>
            <a:ext cx="1690255" cy="1155325"/>
          </a:xfrm>
          <a:prstGeom prst="rect">
            <a:avLst/>
          </a:prstGeom>
        </p:spPr>
      </p:pic>
      <p:sp>
        <p:nvSpPr>
          <p:cNvPr id="2" name="Rectangle 1"/>
          <p:cNvSpPr/>
          <p:nvPr/>
        </p:nvSpPr>
        <p:spPr>
          <a:xfrm>
            <a:off x="349105" y="0"/>
            <a:ext cx="5780557" cy="646331"/>
          </a:xfrm>
          <a:prstGeom prst="rect">
            <a:avLst/>
          </a:prstGeom>
        </p:spPr>
        <p:txBody>
          <a:bodyPr wrap="none">
            <a:spAutoFit/>
          </a:bodyPr>
          <a:lstStyle/>
          <a:p>
            <a:r>
              <a:rPr lang="en-GB" sz="3600" dirty="0" smtClean="0">
                <a:latin typeface="Arial Black" panose="020B0A04020102020204" pitchFamily="34" charset="0"/>
              </a:rPr>
              <a:t>Important Information</a:t>
            </a:r>
            <a:endParaRPr lang="en-GB" sz="3600" dirty="0">
              <a:latin typeface="Arial Black" panose="020B0A04020102020204" pitchFamily="34" charset="0"/>
            </a:endParaRPr>
          </a:p>
        </p:txBody>
      </p:sp>
      <p:sp>
        <p:nvSpPr>
          <p:cNvPr id="4" name="TextBox 3"/>
          <p:cNvSpPr txBox="1"/>
          <p:nvPr/>
        </p:nvSpPr>
        <p:spPr>
          <a:xfrm>
            <a:off x="1394689" y="1174110"/>
            <a:ext cx="10132291" cy="5509200"/>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t>Universal Free meals - available </a:t>
            </a:r>
            <a:r>
              <a:rPr lang="en-GB" sz="2400" dirty="0"/>
              <a:t>to all children in </a:t>
            </a:r>
            <a:r>
              <a:rPr lang="en-GB" sz="2400" dirty="0" smtClean="0"/>
              <a:t>EYFS and KS1 (link is on website)</a:t>
            </a:r>
          </a:p>
          <a:p>
            <a:endParaRPr lang="en-GB" sz="2400" dirty="0" smtClean="0"/>
          </a:p>
          <a:p>
            <a:pPr marL="285750" indent="-285750">
              <a:buFont typeface="Arial" panose="020B0604020202020204" pitchFamily="34" charset="0"/>
              <a:buChar char="•"/>
            </a:pPr>
            <a:r>
              <a:rPr lang="en-GB" sz="2400" dirty="0" smtClean="0"/>
              <a:t>Uniforms </a:t>
            </a:r>
            <a:r>
              <a:rPr lang="en-GB" sz="2400" dirty="0"/>
              <a:t>can be bought from </a:t>
            </a:r>
            <a:r>
              <a:rPr lang="en-GB" sz="2400" i="1" dirty="0"/>
              <a:t>Adams </a:t>
            </a:r>
            <a:r>
              <a:rPr lang="en-GB" sz="2400" i="1" dirty="0" err="1"/>
              <a:t>Schoolwear</a:t>
            </a:r>
            <a:r>
              <a:rPr lang="en-GB" sz="2400" dirty="0"/>
              <a:t> in Ruislip </a:t>
            </a:r>
            <a:r>
              <a:rPr lang="en-GB" sz="2400" dirty="0" smtClean="0"/>
              <a:t>Manor</a:t>
            </a:r>
          </a:p>
          <a:p>
            <a:endParaRPr lang="en-GB" sz="2400" dirty="0" smtClean="0"/>
          </a:p>
          <a:p>
            <a:pPr marL="285750" indent="-285750">
              <a:buFont typeface="Arial" panose="020B0604020202020204" pitchFamily="34" charset="0"/>
              <a:buChar char="•"/>
            </a:pPr>
            <a:r>
              <a:rPr lang="en-GB" sz="2400" dirty="0"/>
              <a:t>Count Me In – funding is available for some families. If you think you qualify please check the school website and contact the </a:t>
            </a:r>
            <a:r>
              <a:rPr lang="en-GB" sz="2400" dirty="0" smtClean="0"/>
              <a:t>school</a:t>
            </a:r>
          </a:p>
          <a:p>
            <a:endParaRPr lang="en-GB" sz="2400" dirty="0" smtClean="0"/>
          </a:p>
          <a:p>
            <a:pPr marL="285750" indent="-285750">
              <a:buFont typeface="Arial" panose="020B0604020202020204" pitchFamily="34" charset="0"/>
              <a:buChar char="•"/>
            </a:pPr>
            <a:r>
              <a:rPr lang="en-GB" sz="2400" dirty="0"/>
              <a:t>FOLBA (Friends of Lady </a:t>
            </a:r>
            <a:r>
              <a:rPr lang="en-GB" sz="2400" dirty="0" err="1"/>
              <a:t>Bankes</a:t>
            </a:r>
            <a:r>
              <a:rPr lang="en-GB" sz="2400" dirty="0"/>
              <a:t> Association) – if you would like to become involved please contact the school </a:t>
            </a:r>
          </a:p>
          <a:p>
            <a:pPr marL="285750" indent="-285750">
              <a:buFont typeface="Arial" panose="020B0604020202020204" pitchFamily="34" charset="0"/>
              <a:buChar char="•"/>
            </a:pPr>
            <a:endParaRPr lang="en-GB" sz="2400" dirty="0" smtClean="0"/>
          </a:p>
          <a:p>
            <a:pPr marL="285750" indent="-285750">
              <a:buFont typeface="Arial" panose="020B0604020202020204" pitchFamily="34" charset="0"/>
              <a:buChar char="•"/>
            </a:pPr>
            <a:endParaRPr lang="en-GB" sz="2400" dirty="0" smtClean="0">
              <a:solidFill>
                <a:srgbClr val="663300"/>
              </a:solidFill>
            </a:endParaRPr>
          </a:p>
          <a:p>
            <a:pPr marL="285750" indent="-285750">
              <a:buFont typeface="Arial" panose="020B0604020202020204" pitchFamily="34" charset="0"/>
              <a:buChar char="•"/>
            </a:pPr>
            <a:endParaRPr lang="en-GB" sz="2000" dirty="0" smtClean="0">
              <a:solidFill>
                <a:srgbClr val="663300"/>
              </a:solidFill>
            </a:endParaRPr>
          </a:p>
          <a:p>
            <a:pPr marL="285750" indent="-285750">
              <a:buFont typeface="Arial" panose="020B0604020202020204" pitchFamily="34" charset="0"/>
              <a:buChar char="•"/>
            </a:pPr>
            <a:endParaRPr lang="en-GB" sz="2000" dirty="0">
              <a:solidFill>
                <a:srgbClr val="663300"/>
              </a:solidFill>
            </a:endParaRPr>
          </a:p>
        </p:txBody>
      </p:sp>
      <p:pic>
        <p:nvPicPr>
          <p:cNvPr id="5" name="Picture 4"/>
          <p:cNvPicPr>
            <a:picLocks noChangeAspect="1"/>
          </p:cNvPicPr>
          <p:nvPr/>
        </p:nvPicPr>
        <p:blipFill>
          <a:blip r:embed="rId3"/>
          <a:stretch>
            <a:fillRect/>
          </a:stretch>
        </p:blipFill>
        <p:spPr>
          <a:xfrm>
            <a:off x="9414274" y="4913745"/>
            <a:ext cx="2523512" cy="1934078"/>
          </a:xfrm>
          <a:prstGeom prst="rect">
            <a:avLst/>
          </a:prstGeom>
        </p:spPr>
      </p:pic>
      <p:grpSp>
        <p:nvGrpSpPr>
          <p:cNvPr id="6" name="Group 5"/>
          <p:cNvGrpSpPr/>
          <p:nvPr/>
        </p:nvGrpSpPr>
        <p:grpSpPr>
          <a:xfrm>
            <a:off x="2305589" y="5996654"/>
            <a:ext cx="6520873" cy="726980"/>
            <a:chOff x="3444908" y="5350108"/>
            <a:chExt cx="6520873" cy="726980"/>
          </a:xfrm>
        </p:grpSpPr>
        <p:sp>
          <p:nvSpPr>
            <p:cNvPr id="7" name="Rectangle 6"/>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43319792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04582" y="110920"/>
            <a:ext cx="1982316" cy="1354954"/>
          </a:xfrm>
          <a:prstGeom prst="rect">
            <a:avLst/>
          </a:prstGeom>
        </p:spPr>
      </p:pic>
      <p:sp>
        <p:nvSpPr>
          <p:cNvPr id="2" name="Rectangle 1"/>
          <p:cNvSpPr/>
          <p:nvPr/>
        </p:nvSpPr>
        <p:spPr>
          <a:xfrm>
            <a:off x="2199076" y="1110052"/>
            <a:ext cx="7600707" cy="2062103"/>
          </a:xfrm>
          <a:prstGeom prst="rect">
            <a:avLst/>
          </a:prstGeom>
        </p:spPr>
        <p:txBody>
          <a:bodyPr wrap="square">
            <a:spAutoFit/>
          </a:bodyPr>
          <a:lstStyle/>
          <a:p>
            <a:pPr algn="ctr"/>
            <a:r>
              <a:rPr lang="en-GB" sz="3200" dirty="0" smtClean="0"/>
              <a:t>We look forward to seeing you in September.</a:t>
            </a:r>
          </a:p>
          <a:p>
            <a:pPr algn="ctr"/>
            <a:r>
              <a:rPr lang="en-GB" sz="3200" dirty="0" smtClean="0"/>
              <a:t>If you have any questions, queries or concern, please contact us.</a:t>
            </a:r>
            <a:endParaRPr lang="en-GB" sz="3200" dirty="0"/>
          </a:p>
        </p:txBody>
      </p:sp>
      <p:grpSp>
        <p:nvGrpSpPr>
          <p:cNvPr id="4" name="Group 3"/>
          <p:cNvGrpSpPr/>
          <p:nvPr/>
        </p:nvGrpSpPr>
        <p:grpSpPr>
          <a:xfrm>
            <a:off x="3043791" y="5959709"/>
            <a:ext cx="6520873" cy="726980"/>
            <a:chOff x="3444908" y="5350108"/>
            <a:chExt cx="6520873" cy="726980"/>
          </a:xfrm>
        </p:grpSpPr>
        <p:sp>
          <p:nvSpPr>
            <p:cNvPr id="5" name="Rectangle 4"/>
            <p:cNvSpPr/>
            <p:nvPr/>
          </p:nvSpPr>
          <p:spPr>
            <a:xfrm>
              <a:off x="3444908" y="5350108"/>
              <a:ext cx="6520873" cy="7269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648686" y="5390433"/>
              <a:ext cx="6113318" cy="646331"/>
            </a:xfrm>
            <a:prstGeom prst="rect">
              <a:avLst/>
            </a:prstGeom>
          </p:spPr>
          <p:txBody>
            <a:bodyPr wrap="square">
              <a:spAutoFit/>
            </a:bodyPr>
            <a:lstStyle/>
            <a:p>
              <a:pPr algn="ctr"/>
              <a:r>
                <a:rPr lang="en-US" dirty="0">
                  <a:solidFill>
                    <a:schemeClr val="bg1"/>
                  </a:solidFill>
                  <a:latin typeface="Arial" panose="020B0604020202020204" pitchFamily="34" charset="0"/>
                  <a:cs typeface="Arial" panose="020B0604020202020204" pitchFamily="34" charset="0"/>
                </a:rPr>
                <a:t>Our aim is to provide a rich, varied, and inclusive curriculum which harnesses every child’s potential.</a:t>
              </a:r>
              <a:endParaRPr lang="en-GB" dirty="0">
                <a:solidFill>
                  <a:schemeClr val="bg1"/>
                </a:solidFill>
                <a:latin typeface="Arial" panose="020B0604020202020204" pitchFamily="34" charset="0"/>
                <a:cs typeface="Arial" panose="020B0604020202020204" pitchFamily="34" charset="0"/>
              </a:endParaRPr>
            </a:p>
          </p:txBody>
        </p:sp>
      </p:gr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19660" y="3172155"/>
            <a:ext cx="3369843" cy="2527383"/>
          </a:xfrm>
          <a:prstGeom prst="rect">
            <a:avLst/>
          </a:prstGeom>
          <a:ln w="28575">
            <a:solidFill>
              <a:schemeClr val="tx1"/>
            </a:solidFill>
          </a:ln>
        </p:spPr>
      </p:pic>
    </p:spTree>
    <p:extLst>
      <p:ext uri="{BB962C8B-B14F-4D97-AF65-F5344CB8AC3E}">
        <p14:creationId xmlns:p14="http://schemas.microsoft.com/office/powerpoint/2010/main" val="4152499589"/>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2620</TotalTime>
  <Words>826</Words>
  <Application>Microsoft Office PowerPoint</Application>
  <PresentationFormat>Widescreen</PresentationFormat>
  <Paragraphs>120</Paragraphs>
  <Slides>21</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Arial Black</vt:lpstr>
      <vt:lpstr>Bradley Hand ITC</vt:lpstr>
      <vt:lpstr>Calibri</vt:lpstr>
      <vt:lpstr>Century Gothic</vt:lpstr>
      <vt:lpstr>Comic Sans MS</vt:lpstr>
      <vt:lpstr>Futura Next Book</vt:lpstr>
      <vt:lpstr>Wingdings 3</vt:lpstr>
      <vt:lpstr>Wisp</vt:lpstr>
      <vt:lpstr>Lady Bankes Primary School</vt:lpstr>
      <vt:lpstr>Meet the Team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In Reception, children will receive two books a week. ONE decodable book and ONE reading for pleasure book (chosen themselves)  Guided reading sessions - There will be 3 guided reading sessions per week.   </vt:lpstr>
      <vt:lpstr>PowerPoint Presentation</vt:lpstr>
      <vt:lpstr> You will be given the details of our first topic for Reception. Please enjoy some of the suggested activities with your child at home. This will help them start Reception with confidence.</vt:lpstr>
      <vt:lpstr>PowerPoint Presentation</vt:lpstr>
      <vt:lpstr>PowerPoint Presentation</vt:lpstr>
      <vt:lpstr>Key Dates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Lady Bankes Infant School</dc:title>
  <dc:creator>Suzanne McCarthy</dc:creator>
  <cp:lastModifiedBy>dpearce30.312</cp:lastModifiedBy>
  <cp:revision>133</cp:revision>
  <cp:lastPrinted>2024-07-02T08:06:13Z</cp:lastPrinted>
  <dcterms:created xsi:type="dcterms:W3CDTF">2018-07-02T08:28:05Z</dcterms:created>
  <dcterms:modified xsi:type="dcterms:W3CDTF">2024-07-02T10:10:09Z</dcterms:modified>
</cp:coreProperties>
</file>